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428760" y="714240"/>
            <a:ext cx="8713440" cy="2784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/>
            <a:r>
              <a:rPr lang="fr-FR" sz="4200" b="1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EFFECTUER SA DEMANDE </a:t>
            </a:r>
            <a:endParaRPr lang="fr-FR" sz="4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4200" b="1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DE BOURSE</a:t>
            </a:r>
            <a:endParaRPr lang="fr-FR" sz="4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4200" b="1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ET/OU DE LOGEMENT UNIVERSITAIRE</a:t>
            </a:r>
            <a:endParaRPr lang="fr-FR" sz="4200" b="0" strike="noStrike" spc="-1" dirty="0">
              <a:latin typeface="Arial"/>
            </a:endParaRPr>
          </a:p>
        </p:txBody>
      </p:sp>
      <p:sp>
        <p:nvSpPr>
          <p:cNvPr id="78" name="CustomShape 2"/>
          <p:cNvSpPr/>
          <p:nvPr/>
        </p:nvSpPr>
        <p:spPr>
          <a:xfrm>
            <a:off x="971640" y="3571920"/>
            <a:ext cx="7414920" cy="251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80000"/>
              </a:lnSpc>
            </a:pPr>
            <a:r>
              <a:rPr lang="fr-FR" sz="900" b="0" strike="noStrike" spc="-1" dirty="0">
                <a:solidFill>
                  <a:srgbClr val="898989"/>
                </a:solidFill>
                <a:latin typeface="Calibri"/>
                <a:ea typeface="Lucida Sans Unicode"/>
              </a:rPr>
              <a:t>                                                </a:t>
            </a:r>
            <a:r>
              <a:rPr lang="fr-FR" sz="2400" b="1" strike="noStrike" spc="-1" dirty="0">
                <a:solidFill>
                  <a:srgbClr val="898989"/>
                </a:solidFill>
                <a:latin typeface="Calibri"/>
                <a:ea typeface="Lucida Sans Unicode"/>
              </a:rPr>
              <a:t>AVEC LE D.S.E : Dossier Social Étudiant </a:t>
            </a:r>
            <a:endParaRPr lang="fr-FR" sz="2400" b="0" strike="noStrike" spc="-1" dirty="0">
              <a:latin typeface="Arial"/>
            </a:endParaRPr>
          </a:p>
          <a:p>
            <a:pPr>
              <a:lnSpc>
                <a:spcPct val="80000"/>
              </a:lnSpc>
            </a:pPr>
            <a:endParaRPr lang="fr-FR" sz="2400" b="0" strike="noStrike" spc="-1" dirty="0">
              <a:latin typeface="Arial"/>
            </a:endParaRPr>
          </a:p>
          <a:p>
            <a:pPr>
              <a:lnSpc>
                <a:spcPct val="80000"/>
              </a:lnSpc>
            </a:pPr>
            <a:endParaRPr lang="fr-FR" sz="2400" b="0" strike="noStrike" spc="-1" dirty="0">
              <a:latin typeface="Arial"/>
            </a:endParaRPr>
          </a:p>
          <a:p>
            <a:pPr algn="ctr">
              <a:lnSpc>
                <a:spcPct val="80000"/>
              </a:lnSpc>
            </a:pPr>
            <a:r>
              <a:rPr lang="fr-FR" sz="2400" b="0" strike="noStrike" spc="-1" dirty="0">
                <a:solidFill>
                  <a:srgbClr val="FF0000"/>
                </a:solidFill>
                <a:latin typeface="Calibri"/>
                <a:ea typeface="Lucida Sans Unicode"/>
              </a:rPr>
              <a:t>IMPERATIVEMENT : </a:t>
            </a:r>
            <a:endParaRPr lang="fr-FR" sz="2400" b="0" strike="noStrike" spc="-1" dirty="0">
              <a:latin typeface="Arial"/>
            </a:endParaRPr>
          </a:p>
          <a:p>
            <a:pPr algn="ctr">
              <a:lnSpc>
                <a:spcPct val="80000"/>
              </a:lnSpc>
            </a:pPr>
            <a:r>
              <a:rPr lang="fr-FR" sz="2400" strike="noStrike" spc="-1" dirty="0">
                <a:solidFill>
                  <a:srgbClr val="FF0000"/>
                </a:solidFill>
                <a:latin typeface="Calibri"/>
                <a:ea typeface="Lucida Sans Unicode"/>
              </a:rPr>
              <a:t>A compter de fin mars</a:t>
            </a:r>
            <a:r>
              <a:rPr lang="fr-FR" sz="2400" b="1" strike="noStrike" spc="-1" dirty="0">
                <a:solidFill>
                  <a:srgbClr val="FF0000"/>
                </a:solidFill>
                <a:latin typeface="Calibri"/>
                <a:ea typeface="Lucida Sans Unicode"/>
              </a:rPr>
              <a:t> </a:t>
            </a:r>
            <a:r>
              <a:rPr lang="fr-FR" sz="2400" b="0" strike="noStrike" spc="-1" dirty="0">
                <a:solidFill>
                  <a:srgbClr val="FF0000"/>
                </a:solidFill>
                <a:latin typeface="Calibri"/>
                <a:ea typeface="Lucida Sans Unicode"/>
              </a:rPr>
              <a:t>et jusqu’au le 31 mai 2023 en vous connectant sur messervices.etudiants.gouv.fr</a:t>
            </a:r>
            <a:endParaRPr lang="fr-FR" sz="2400" b="0" strike="noStrike" spc="-1" dirty="0"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fr-FR" sz="2400" b="0" strike="noStrike" spc="-1" dirty="0">
                <a:solidFill>
                  <a:srgbClr val="898989"/>
                </a:solidFill>
                <a:latin typeface="Calibri"/>
                <a:ea typeface="Lucida Sans Unicode"/>
              </a:rPr>
              <a:t>     </a:t>
            </a:r>
            <a:endParaRPr lang="fr-FR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684360" y="476280"/>
            <a:ext cx="8145360" cy="70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000" b="1" strike="noStrike" spc="-1">
                <a:solidFill>
                  <a:srgbClr val="000000"/>
                </a:solidFill>
                <a:latin typeface="Calibri"/>
                <a:ea typeface="Lucida Sans Unicode"/>
              </a:rPr>
              <a:t>AUTRES BOURSES</a:t>
            </a:r>
            <a:endParaRPr lang="fr-FR" sz="4000" b="0" strike="noStrike" spc="-1"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457200" y="1341360"/>
            <a:ext cx="8434080" cy="5398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80000"/>
              </a:lnSpc>
            </a:pPr>
            <a:r>
              <a:rPr lang="fr-FR" sz="2400" b="1" strike="noStrike" spc="-1" dirty="0">
                <a:solidFill>
                  <a:srgbClr val="0000FF"/>
                </a:solidFill>
                <a:latin typeface="Calibri"/>
                <a:ea typeface="Lucida Sans Unicode"/>
              </a:rPr>
              <a:t>BOURSES RÉGIONALES</a:t>
            </a:r>
            <a:endParaRPr lang="fr-FR" sz="2400" b="0" strike="noStrike" spc="-1" dirty="0">
              <a:latin typeface="Arial"/>
            </a:endParaRPr>
          </a:p>
          <a:p>
            <a:pPr indent="-216000" algn="just">
              <a:lnSpc>
                <a:spcPct val="8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Kinésithérapeutes, Infirmières, Assistantes Sociales, Educateurs, (se renseigner auprès de l’établissement d’accueil).</a:t>
            </a:r>
            <a:endParaRPr lang="fr-FR" sz="20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endParaRPr lang="fr-FR" sz="20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endParaRPr lang="fr-FR" sz="20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fr-FR" sz="2400" b="1" strike="noStrike" spc="-1" dirty="0">
                <a:solidFill>
                  <a:srgbClr val="0000FF"/>
                </a:solidFill>
                <a:latin typeface="Calibri"/>
                <a:ea typeface="Lucida Sans Unicode"/>
              </a:rPr>
              <a:t>BOURSES DÉPARTEMENTALES</a:t>
            </a:r>
            <a:endParaRPr lang="fr-FR" sz="2400" b="0" strike="noStrike" spc="-1" dirty="0">
              <a:latin typeface="Arial"/>
            </a:endParaRPr>
          </a:p>
          <a:p>
            <a:pPr indent="-216000" algn="just">
              <a:lnSpc>
                <a:spcPct val="8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Elles varient d’un département à l’autre. Se renseigner auprès du Conseil départemental du domicile d</a:t>
            </a:r>
            <a:r>
              <a:rPr lang="fr-FR" sz="2000" b="0" u="sng" strike="noStrike" spc="-1" dirty="0">
                <a:solidFill>
                  <a:srgbClr val="000000"/>
                </a:solidFill>
                <a:uFillTx/>
                <a:latin typeface="Calibri"/>
                <a:ea typeface="Lucida Sans Unicode"/>
              </a:rPr>
              <a:t>es parents</a:t>
            </a:r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.</a:t>
            </a:r>
            <a:endParaRPr lang="fr-FR" sz="20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                                                  </a:t>
            </a: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fr-FR" sz="2400" b="1" strike="noStrike" spc="-1" dirty="0">
                <a:solidFill>
                  <a:srgbClr val="0000FF"/>
                </a:solidFill>
                <a:latin typeface="Calibri"/>
                <a:ea typeface="Lucida Sans Unicode"/>
              </a:rPr>
              <a:t>BOURSES MUNICIPALES</a:t>
            </a:r>
            <a:endParaRPr lang="fr-FR" sz="2400" b="0" strike="noStrike" spc="-1" dirty="0">
              <a:latin typeface="Arial"/>
            </a:endParaRPr>
          </a:p>
          <a:p>
            <a:pPr indent="-216000" algn="just">
              <a:lnSpc>
                <a:spcPct val="8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Se renseigner auprès de la Mairie du domicile des parents.</a:t>
            </a:r>
            <a:endParaRPr lang="fr-FR" sz="20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endParaRPr lang="fr-FR" sz="20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NB : Bourses agriculture/culture : CROUS </a:t>
            </a:r>
            <a:endParaRPr lang="fr-FR" sz="20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Les bourses mobilité internationale ne sont pas du ressort du CROUS.</a:t>
            </a:r>
            <a:endParaRPr lang="fr-FR" sz="2000" b="0" strike="noStrike" spc="-1" dirty="0">
              <a:latin typeface="Arial"/>
            </a:endParaRPr>
          </a:p>
          <a:p>
            <a:pPr>
              <a:lnSpc>
                <a:spcPct val="80000"/>
              </a:lnSpc>
            </a:pPr>
            <a:endParaRPr lang="fr-FR" sz="2000" b="0" strike="noStrike" spc="-1" dirty="0">
              <a:latin typeface="Arial"/>
            </a:endParaRPr>
          </a:p>
          <a:p>
            <a:pPr algn="ctr">
              <a:lnSpc>
                <a:spcPct val="80000"/>
              </a:lnSpc>
            </a:pPr>
            <a:endParaRPr lang="fr-FR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617400" y="365040"/>
            <a:ext cx="7956360" cy="983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600" b="1" strike="noStrike" spc="-1">
                <a:solidFill>
                  <a:srgbClr val="9900FF"/>
                </a:solidFill>
                <a:latin typeface="Calibri"/>
                <a:ea typeface="Lucida Sans Unicode"/>
              </a:rPr>
              <a:t>LE LOGEMENT CROUS</a:t>
            </a:r>
            <a:endParaRPr lang="fr-FR" sz="3600" b="0" strike="noStrike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251640" y="1124640"/>
            <a:ext cx="8227800" cy="525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Arial"/>
              <a:buChar char="-"/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 Entre le 1</a:t>
            </a:r>
            <a:r>
              <a:rPr lang="fr-FR" sz="2800" b="0" strike="noStrike" spc="-1" baseline="30000" dirty="0">
                <a:solidFill>
                  <a:srgbClr val="000000"/>
                </a:solidFill>
                <a:latin typeface="Calibri"/>
                <a:ea typeface="Lucida Sans Unicode"/>
              </a:rPr>
              <a:t>er</a:t>
            </a: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 mai et le 13 juin, vous serez invité à vous reconnecter sur </a:t>
            </a:r>
            <a:r>
              <a:rPr lang="fr-FR" sz="2800" b="0" strike="noStrike" spc="-1" dirty="0" err="1">
                <a:solidFill>
                  <a:srgbClr val="000000"/>
                </a:solidFill>
                <a:latin typeface="Calibri"/>
                <a:ea typeface="Lucida Sans Unicode"/>
              </a:rPr>
              <a:t>MesServicesEtudiant.gouv</a:t>
            </a: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 pour faire des vœux de logement.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2800" b="0" strike="noStrike" spc="-1" dirty="0"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Arial"/>
              <a:buChar char="-"/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 N’oubliez pas de valider vos vœux à la date qui vous sera communiquée par les services du CROUS.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2800" b="0" strike="noStrike" spc="-1" dirty="0"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Arial"/>
              <a:buChar char="-"/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  	Le premier tour d’affectation devrait intervenir fin juin : une réponse vous sera alors envoyée par mail et/ou SMS.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24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     </a:t>
            </a:r>
            <a:endParaRPr lang="fr-FR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648000" y="43920"/>
            <a:ext cx="788508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3600" b="1" strike="noStrike" spc="-1">
                <a:solidFill>
                  <a:srgbClr val="000000"/>
                </a:solidFill>
                <a:latin typeface="Calibri "/>
                <a:ea typeface="DejaVu Sans"/>
              </a:rPr>
              <a:t>Deux réponses possibles : </a:t>
            </a:r>
            <a:endParaRPr lang="fr-FR" sz="3600" b="0" strike="noStrike" spc="-1"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360000" y="1224000"/>
            <a:ext cx="8351640" cy="4951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9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1) Une réponse positive : un logement vous est attribué.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	Vous recevez un mail dans lequel figure un lien qui vous permet de réserver le logement.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	Vous devrez payer par carte bancaire dans les délais demandés qui sont impératifs, sinon le logement sera attribué à un autre étudiant. </a:t>
            </a:r>
            <a:endParaRPr lang="fr-FR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</a:pP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2) La réponse est négative :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	Les logements non attribués sont remis en ligne sur la plateforme à compter de </a:t>
            </a:r>
            <a:r>
              <a:rPr lang="fr-FR" sz="2800" b="1" strike="noStrike" spc="-1" dirty="0">
                <a:latin typeface="Calibri"/>
                <a:ea typeface="DejaVu Sans"/>
              </a:rPr>
              <a:t>fin juin/début juillet</a:t>
            </a: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 Il vous appartient de refaire une demande en fonction des logements vacants.</a:t>
            </a:r>
            <a:endParaRPr lang="fr-FR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</a:pPr>
            <a:endParaRPr lang="fr-FR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</a:pPr>
            <a:endParaRPr lang="fr-FR" sz="2800" b="0" strike="noStrike" spc="-1" dirty="0">
              <a:latin typeface="Arial"/>
            </a:endParaRPr>
          </a:p>
        </p:txBody>
      </p:sp>
      <p:sp>
        <p:nvSpPr>
          <p:cNvPr id="101" name="CustomShape 3"/>
          <p:cNvSpPr/>
          <p:nvPr/>
        </p:nvSpPr>
        <p:spPr>
          <a:xfrm>
            <a:off x="113760" y="6336000"/>
            <a:ext cx="9317880" cy="79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628560" y="43920"/>
            <a:ext cx="788508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3600" b="1" strike="noStrike" spc="-1">
                <a:solidFill>
                  <a:srgbClr val="000000"/>
                </a:solidFill>
                <a:latin typeface="Calibri"/>
                <a:ea typeface="DejaVu Sans"/>
              </a:rPr>
              <a:t>DES QUESTIONS ?</a:t>
            </a:r>
            <a:endParaRPr lang="fr-FR" sz="3600" b="0" strike="noStrike" spc="-1"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432000" y="1484640"/>
            <a:ext cx="8279640" cy="511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indent="-21600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1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Pour toutes informations complémentaires, connectez-vous sur le site </a:t>
            </a:r>
            <a:r>
              <a:rPr lang="fr-FR" sz="2100" b="0" u="sng" strike="noStrike" spc="-1" dirty="0">
                <a:solidFill>
                  <a:srgbClr val="0563C1"/>
                </a:solidFill>
                <a:uFillTx/>
                <a:latin typeface="Calibri"/>
                <a:ea typeface="DejaVu Sans"/>
              </a:rPr>
              <a:t>https://www.crous-nantes.fr</a:t>
            </a:r>
            <a:endParaRPr lang="fr-FR" sz="2100" b="0" strike="noStrike" spc="-1" dirty="0">
              <a:latin typeface="Arial"/>
            </a:endParaRPr>
          </a:p>
          <a:p>
            <a:pPr>
              <a:lnSpc>
                <a:spcPct val="90000"/>
              </a:lnSpc>
            </a:pPr>
            <a:endParaRPr lang="fr-FR" sz="2100" b="0" strike="noStrike" spc="-1" dirty="0">
              <a:latin typeface="Arial"/>
            </a:endParaRPr>
          </a:p>
          <a:p>
            <a:pPr indent="-216000">
              <a:lnSpc>
                <a:spcPct val="90000"/>
              </a:lnSpc>
              <a:buClr>
                <a:srgbClr val="000000"/>
              </a:buClr>
              <a:buFont typeface="Arial"/>
              <a:buChar char="-"/>
            </a:pPr>
            <a:r>
              <a:rPr lang="fr-FR" sz="21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Rubrique bourses et aides financières</a:t>
            </a:r>
            <a:endParaRPr lang="fr-FR" sz="2100" b="0" strike="noStrike" spc="-1" dirty="0">
              <a:latin typeface="Arial"/>
            </a:endParaRPr>
          </a:p>
          <a:p>
            <a:pPr indent="-216000">
              <a:lnSpc>
                <a:spcPct val="90000"/>
              </a:lnSpc>
              <a:buClr>
                <a:srgbClr val="000000"/>
              </a:buClr>
              <a:buFont typeface="Arial"/>
              <a:buChar char="-"/>
            </a:pPr>
            <a:r>
              <a:rPr lang="fr-FR" sz="21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Rubrique </a:t>
            </a:r>
            <a:r>
              <a:rPr lang="fr-FR" sz="2100" spc="-1" dirty="0">
                <a:solidFill>
                  <a:srgbClr val="000000"/>
                </a:solidFill>
                <a:latin typeface="Calibri"/>
                <a:ea typeface="DejaVu Sans"/>
              </a:rPr>
              <a:t>se loger</a:t>
            </a:r>
            <a:r>
              <a:rPr lang="fr-FR" sz="21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(pour connaître la localisation des logements universitaires dans l’académie de Nantes)</a:t>
            </a:r>
            <a:endParaRPr lang="fr-FR" sz="2100" b="0" strike="noStrike" spc="-1" dirty="0">
              <a:latin typeface="Arial"/>
            </a:endParaRPr>
          </a:p>
          <a:p>
            <a:pPr indent="-216000">
              <a:lnSpc>
                <a:spcPct val="90000"/>
              </a:lnSpc>
              <a:buClr>
                <a:srgbClr val="000000"/>
              </a:buClr>
              <a:buFont typeface="Arial"/>
              <a:buChar char="-"/>
            </a:pPr>
            <a:r>
              <a:rPr lang="fr-FR" sz="21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Rubrique se restaurer (information sur le prix du repas, la localisation des restaurants universitaires de l’académie de Nantes)</a:t>
            </a:r>
            <a:endParaRPr lang="fr-FR" sz="2100" b="0" strike="noStrike" spc="-1" dirty="0">
              <a:latin typeface="Arial"/>
            </a:endParaRPr>
          </a:p>
          <a:p>
            <a:pPr>
              <a:lnSpc>
                <a:spcPct val="90000"/>
              </a:lnSpc>
            </a:pPr>
            <a:endParaRPr lang="fr-FR" sz="2100" b="0" strike="noStrike" spc="-1" dirty="0">
              <a:latin typeface="Arial"/>
            </a:endParaRPr>
          </a:p>
          <a:p>
            <a:pPr>
              <a:lnSpc>
                <a:spcPct val="90000"/>
              </a:lnSpc>
            </a:pPr>
            <a:r>
              <a:rPr lang="fr-FR" sz="21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NB</a:t>
            </a:r>
            <a:r>
              <a:rPr lang="fr-FR" sz="21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: la demande de bourse et/ou de logement est à refaire chaque année à la même période.</a:t>
            </a:r>
            <a:r>
              <a:rPr lang="fr-FR" sz="21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 </a:t>
            </a:r>
            <a:r>
              <a:rPr lang="fr-FR" sz="21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Les barèmes sont par ailleurs réévalués chaque année en juillet.</a:t>
            </a:r>
            <a:endParaRPr lang="fr-FR" sz="2100" b="0" strike="noStrike" spc="-1" dirty="0">
              <a:latin typeface="Arial"/>
            </a:endParaRPr>
          </a:p>
          <a:p>
            <a:pPr>
              <a:lnSpc>
                <a:spcPct val="90000"/>
              </a:lnSpc>
            </a:pPr>
            <a:r>
              <a:rPr lang="fr-FR" sz="21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Vos résultats scolaires peuvent aussi influencer le montant de l’aide qui vous sera octroyée (aide au mérite pour les bacheliers ayant la mention TB au bac si reconduction du dispositif).</a:t>
            </a:r>
            <a:endParaRPr lang="fr-FR" sz="2100" b="0" strike="noStrike" spc="-1" dirty="0">
              <a:latin typeface="Arial"/>
            </a:endParaRPr>
          </a:p>
          <a:p>
            <a:pPr>
              <a:lnSpc>
                <a:spcPct val="90000"/>
              </a:lnSpc>
            </a:pPr>
            <a:r>
              <a:rPr lang="fr-FR" sz="21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Le CROUS procède au contrôle d’assiduité des boursiers. A défaut du respect de l’assiduité, tout ou partie de la bourse sera bloquée et devra être reversée.</a:t>
            </a:r>
            <a:endParaRPr lang="fr-FR" sz="2100" b="0" strike="noStrike" spc="-1" dirty="0">
              <a:latin typeface="Arial"/>
            </a:endParaRPr>
          </a:p>
          <a:p>
            <a:pPr>
              <a:lnSpc>
                <a:spcPct val="90000"/>
              </a:lnSpc>
            </a:pPr>
            <a:endParaRPr lang="fr-FR" sz="21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628560" y="365040"/>
            <a:ext cx="788508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fr-FR" sz="3600" b="1" strike="noStrike" spc="-1">
                <a:solidFill>
                  <a:srgbClr val="000000"/>
                </a:solidFill>
                <a:latin typeface="Calibri"/>
                <a:ea typeface="DejaVu Sans"/>
              </a:rPr>
              <a:t>                         </a:t>
            </a:r>
            <a:r>
              <a:rPr lang="fr-FR" sz="3600" b="1" strike="noStrike" spc="-1">
                <a:solidFill>
                  <a:srgbClr val="9900FF"/>
                </a:solidFill>
                <a:latin typeface="Calibri"/>
                <a:ea typeface="DejaVu Sans"/>
              </a:rPr>
              <a:t>LES BOURSES </a:t>
            </a:r>
            <a:endParaRPr lang="fr-FR" sz="3600" b="0" strike="noStrike" spc="-1">
              <a:latin typeface="Arial"/>
            </a:endParaRPr>
          </a:p>
        </p:txBody>
      </p:sp>
      <p:sp>
        <p:nvSpPr>
          <p:cNvPr id="80" name="CustomShape 2"/>
          <p:cNvSpPr/>
          <p:nvPr/>
        </p:nvSpPr>
        <p:spPr>
          <a:xfrm>
            <a:off x="360000" y="1341720"/>
            <a:ext cx="8350560" cy="5635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Bourses sur critères sociaux, qui sont différents de ceux du Lycée.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2800" b="0" strike="noStrike" spc="-1" dirty="0"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Bourse calculée en fonction :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De l’avis fiscal de l’année 2022 sur les revenus 2021 de votre famille.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Du nombre d’enfants à charge de la famille.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De l’éloignement du lieu d’études par rapport au domicile familial.</a:t>
            </a:r>
          </a:p>
          <a:p>
            <a:pPr algn="just">
              <a:lnSpc>
                <a:spcPct val="100000"/>
              </a:lnSpc>
            </a:pP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r>
              <a:rPr lang="fr-FR" sz="2100" b="0" i="1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Il est primordial d’anticiper votre demande de bourse avant même de connaître vos vœux d’affectation définitifs. Toute demande pourra être modifiée ultérieurement. </a:t>
            </a:r>
            <a:endParaRPr lang="fr-FR" sz="2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1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468360" y="476280"/>
            <a:ext cx="8227800" cy="1141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600" b="1" strike="noStrike" spc="-1">
                <a:solidFill>
                  <a:srgbClr val="000000"/>
                </a:solidFill>
                <a:latin typeface="Calibri"/>
                <a:ea typeface="Lucida Sans Unicode"/>
              </a:rPr>
              <a:t>Etape 1 : préparer votre connexion</a:t>
            </a:r>
            <a:endParaRPr lang="fr-FR" sz="3600" b="0" strike="noStrike" spc="-1">
              <a:latin typeface="Arial"/>
            </a:endParaRPr>
          </a:p>
        </p:txBody>
      </p:sp>
      <p:sp>
        <p:nvSpPr>
          <p:cNvPr id="82" name="CustomShape 2"/>
          <p:cNvSpPr/>
          <p:nvPr/>
        </p:nvSpPr>
        <p:spPr>
          <a:xfrm>
            <a:off x="468360" y="1618920"/>
            <a:ext cx="8205480" cy="469653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 dirty="0">
                <a:solidFill>
                  <a:srgbClr val="000000"/>
                </a:solidFill>
                <a:latin typeface="Calibri "/>
                <a:ea typeface="Lucida Sans Unicode"/>
              </a:rPr>
              <a:t>Se munir de ses identifiants </a:t>
            </a:r>
            <a:r>
              <a:rPr lang="fr-FR" sz="2800" b="0" strike="noStrike" spc="-1" dirty="0" err="1">
                <a:solidFill>
                  <a:srgbClr val="000000"/>
                </a:solidFill>
                <a:latin typeface="Calibri "/>
                <a:ea typeface="Lucida Sans Unicode"/>
              </a:rPr>
              <a:t>Parcoursup</a:t>
            </a:r>
            <a:r>
              <a:rPr lang="fr-FR" sz="2800" b="0" strike="noStrike" spc="-1" dirty="0">
                <a:solidFill>
                  <a:srgbClr val="000000"/>
                </a:solidFill>
                <a:latin typeface="Calibri "/>
                <a:ea typeface="Lucida Sans Unicode"/>
              </a:rPr>
              <a:t>.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2800" b="0" strike="noStrike" spc="-1" dirty="0"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 dirty="0">
                <a:solidFill>
                  <a:srgbClr val="000000"/>
                </a:solidFill>
                <a:latin typeface="Calibri "/>
                <a:ea typeface="Lucida Sans Unicode"/>
              </a:rPr>
              <a:t>Se munir de l’avis fiscal </a:t>
            </a:r>
            <a:r>
              <a:rPr lang="fr-FR" sz="2800" b="1" strike="noStrike" spc="-1" dirty="0">
                <a:latin typeface="Calibri "/>
                <a:ea typeface="Lucida Sans Unicode"/>
              </a:rPr>
              <a:t>2022</a:t>
            </a:r>
            <a:r>
              <a:rPr lang="fr-FR" sz="2800" b="0" strike="noStrike" spc="-1" dirty="0">
                <a:solidFill>
                  <a:srgbClr val="000000"/>
                </a:solidFill>
                <a:latin typeface="Calibri "/>
                <a:ea typeface="Lucida Sans Unicode"/>
              </a:rPr>
              <a:t> sur les revenus </a:t>
            </a:r>
            <a:r>
              <a:rPr lang="fr-FR" sz="2800" b="1" strike="noStrike" spc="-1" dirty="0">
                <a:latin typeface="Calibri "/>
                <a:ea typeface="Lucida Sans Unicode"/>
              </a:rPr>
              <a:t>2021</a:t>
            </a:r>
            <a:r>
              <a:rPr lang="fr-FR" sz="2800" b="0" strike="noStrike" spc="-1" dirty="0">
                <a:solidFill>
                  <a:srgbClr val="000000"/>
                </a:solidFill>
                <a:latin typeface="Calibri "/>
                <a:ea typeface="Lucida Sans Unicode"/>
              </a:rPr>
              <a:t> de la famille.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2800" b="0" strike="noStrike" spc="-1" dirty="0"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 dirty="0">
                <a:solidFill>
                  <a:srgbClr val="000000"/>
                </a:solidFill>
                <a:latin typeface="Calibri "/>
                <a:ea typeface="Lucida Sans Unicode"/>
              </a:rPr>
              <a:t>Se munir de votre carte bancaire pour payer les frais de dossier.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2800" b="0" strike="noStrike" spc="-1" dirty="0"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 dirty="0">
                <a:solidFill>
                  <a:srgbClr val="000000"/>
                </a:solidFill>
                <a:latin typeface="Calibri "/>
                <a:ea typeface="Lucida Sans Unicode"/>
              </a:rPr>
              <a:t>Se munir d’un RIB </a:t>
            </a:r>
            <a:r>
              <a:rPr lang="fr-FR" sz="2800" b="1" u="sng" strike="noStrike" spc="-1" dirty="0">
                <a:solidFill>
                  <a:srgbClr val="000000"/>
                </a:solidFill>
                <a:uFillTx/>
                <a:latin typeface="Calibri "/>
                <a:ea typeface="Lucida Sans Unicode"/>
              </a:rPr>
              <a:t>IMPÉRATIVEMENT à votre nom</a:t>
            </a:r>
            <a:r>
              <a:rPr lang="fr-FR" sz="2800" b="0" strike="noStrike" spc="-1" dirty="0">
                <a:solidFill>
                  <a:srgbClr val="000000"/>
                </a:solidFill>
                <a:latin typeface="Calibri "/>
                <a:ea typeface="Lucida Sans Unicode"/>
              </a:rPr>
              <a:t>. </a:t>
            </a:r>
            <a:r>
              <a:rPr lang="fr-FR" sz="2000" strike="noStrike" spc="-1" dirty="0">
                <a:latin typeface="Calibri "/>
                <a:ea typeface="Lucida Sans Unicode"/>
              </a:rPr>
              <a:t>La bourse est versée sur le compte de l’étudiant, en aucun cas sur celui des parents</a:t>
            </a:r>
            <a:r>
              <a:rPr lang="fr-FR" sz="2000" b="1" strike="noStrike" spc="-1" dirty="0">
                <a:solidFill>
                  <a:srgbClr val="FF0000"/>
                </a:solidFill>
                <a:latin typeface="Calibri "/>
                <a:ea typeface="Lucida Sans Unicode"/>
              </a:rPr>
              <a:t>.</a:t>
            </a:r>
            <a:endParaRPr lang="fr-FR" sz="2000" b="1" strike="noStrike" spc="-1" dirty="0">
              <a:solidFill>
                <a:srgbClr val="FF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800" b="0" strike="noStrike" spc="-1" dirty="0">
              <a:latin typeface="Arial"/>
            </a:endParaRPr>
          </a:p>
        </p:txBody>
      </p:sp>
      <p:sp>
        <p:nvSpPr>
          <p:cNvPr id="83" name="CustomShape 3"/>
          <p:cNvSpPr/>
          <p:nvPr/>
        </p:nvSpPr>
        <p:spPr>
          <a:xfrm>
            <a:off x="0" y="0"/>
            <a:ext cx="2014200" cy="79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57200" y="1512000"/>
            <a:ext cx="8227800" cy="4939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Suivez attentivement les instructions écran par écran :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 aides demandées: bourse, logement, 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 vœux : 4 maximum sur toute la France.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 renseignements d’état civil vous concernant.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endParaRPr lang="fr-FR" sz="2800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endParaRPr lang="fr-FR" sz="2800" b="0" strike="noStrike" spc="-1" dirty="0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609840" y="648000"/>
            <a:ext cx="7885080" cy="1257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3600" b="1" strike="noStrike" spc="-1">
                <a:solidFill>
                  <a:srgbClr val="000000"/>
                </a:solidFill>
                <a:latin typeface="Calibri"/>
                <a:ea typeface="DejaVu Sans"/>
              </a:rPr>
              <a:t>Etape 2: compléter les informations demandées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457200" y="1512000"/>
            <a:ext cx="8227800" cy="4939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Après votre connexion, vous recevez un courriel de confirmation. : </a:t>
            </a:r>
            <a:r>
              <a:rPr lang="fr-FR" sz="2800" b="0" u="sng" strike="noStrike" spc="-1" dirty="0">
                <a:solidFill>
                  <a:srgbClr val="0563C1"/>
                </a:solidFill>
                <a:uFillTx/>
                <a:latin typeface="Calibri"/>
                <a:ea typeface="Lucida Sans Unicode"/>
              </a:rPr>
              <a:t>noreply@ac-nantes.fr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r>
              <a:rPr lang="fr-FR" sz="2800" b="1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L’ensemble des pièces justificatives devront être transmises en ligne :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2800" b="1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 </a:t>
            </a:r>
            <a:endParaRPr lang="fr-FR" sz="28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lang="fr-FR" sz="2800" b="1" strike="noStrike" spc="-1" dirty="0" err="1">
                <a:solidFill>
                  <a:srgbClr val="000000"/>
                </a:solidFill>
                <a:latin typeface="Calibri"/>
                <a:ea typeface="Lucida Sans Unicode"/>
              </a:rPr>
              <a:t>Messervicesetudiants.gouv</a:t>
            </a:r>
            <a:r>
              <a:rPr lang="fr-FR" sz="2800" b="1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/ Onglet « Suivi du DSE », </a:t>
            </a:r>
            <a:r>
              <a:rPr lang="fr-FR" sz="2800" strike="noStrike" spc="-1" dirty="0">
                <a:latin typeface="Calibri"/>
                <a:ea typeface="Lucida Sans Unicode"/>
              </a:rPr>
              <a:t>accessible 24 à 48h après votre connexion</a:t>
            </a:r>
            <a:endParaRPr lang="fr-FR" sz="280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endParaRPr lang="fr-FR" sz="2800" b="0" strike="noStrike" spc="-1" dirty="0"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628920" y="365400"/>
            <a:ext cx="788508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3600" b="1" strike="noStrike" spc="-1">
                <a:solidFill>
                  <a:srgbClr val="000000"/>
                </a:solidFill>
                <a:latin typeface="Calibri"/>
                <a:ea typeface="DejaVu Sans"/>
              </a:rPr>
              <a:t>Etape 3: envoie des pièces justificatives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457200" y="1512000"/>
            <a:ext cx="8227800" cy="4939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Pendant le traitement de votre dossier, il vous sera éventuellement demandé par e-mail des pièces complémentaires (dossier en attente). Transmettez-les dès que possible. </a:t>
            </a:r>
            <a:r>
              <a:rPr lang="fr-FR" sz="2800" spc="-1" dirty="0">
                <a:latin typeface="Calibri"/>
                <a:ea typeface="Lucida Sans Unicode"/>
              </a:rPr>
              <a:t>L’attention de l’étudiant est attirée sur la nécessité de produire strictement les pièces sollicitées qui doivent être lisibles.</a:t>
            </a:r>
            <a:endParaRPr lang="fr-FR" sz="280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Attention : Consulter régulièrement vos </a:t>
            </a:r>
            <a:r>
              <a:rPr lang="fr-FR" sz="2800" b="0" strike="noStrike" spc="-1" dirty="0" err="1">
                <a:solidFill>
                  <a:srgbClr val="000000"/>
                </a:solidFill>
                <a:latin typeface="Calibri"/>
                <a:ea typeface="Lucida Sans Unicode"/>
              </a:rPr>
              <a:t>spams</a:t>
            </a: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 et indésirables afin de vérifier que le mail n’est pas arrivé malencontreusement dans l’un de ces espaces.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fr-FR" sz="1600" b="1" strike="noStrike" spc="-1" dirty="0">
                <a:solidFill>
                  <a:srgbClr val="6600FF"/>
                </a:solidFill>
                <a:latin typeface="Calibri"/>
                <a:ea typeface="Lucida Sans Unicode"/>
              </a:rPr>
              <a:t>   </a:t>
            </a:r>
            <a:endParaRPr lang="fr-FR" sz="16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endParaRPr lang="fr-FR" sz="16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endParaRPr lang="fr-FR" sz="1600" b="0" strike="noStrike" spc="-1" dirty="0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628920" y="365400"/>
            <a:ext cx="788508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3600" b="1" strike="noStrike" spc="-1">
                <a:solidFill>
                  <a:srgbClr val="000000"/>
                </a:solidFill>
                <a:latin typeface="Calibri"/>
                <a:ea typeface="DejaVu Sans"/>
              </a:rPr>
              <a:t>Etape 4: traitement de votre demande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395280" y="332640"/>
            <a:ext cx="8207280" cy="626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8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Une notification conditionnelle sera envoyée par mail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dès que votre dossier sera traité (refus ou accord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exclusivement).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En cas d’accord, la notification conditionnelle de bourse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devra être obligatoirement </a:t>
            </a:r>
            <a:r>
              <a:rPr lang="fr-FR" sz="2800" strike="noStrike" spc="-1" dirty="0">
                <a:latin typeface="Calibri"/>
                <a:ea typeface="Lucida Sans Unicode"/>
              </a:rPr>
              <a:t>imprimée et </a:t>
            </a: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présentée à votre établissement lors de votre inscription, afin que celui-ci déclenche la mise en paiement de la bourse.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fr-FR" sz="2800" strike="noStrike" spc="-1" dirty="0">
                <a:latin typeface="Arial"/>
              </a:rPr>
              <a:t>Rappel</a:t>
            </a:r>
            <a:r>
              <a:rPr lang="fr-FR" sz="2800" b="1" strike="noStrike" spc="-1" dirty="0">
                <a:solidFill>
                  <a:srgbClr val="FF0000"/>
                </a:solidFill>
                <a:latin typeface="Arial"/>
              </a:rPr>
              <a:t> </a:t>
            </a:r>
            <a:r>
              <a:rPr lang="fr-FR" sz="2800" b="1" strike="noStrike" spc="-1" dirty="0">
                <a:latin typeface="Arial"/>
              </a:rPr>
              <a:t>:</a:t>
            </a:r>
          </a:p>
          <a:p>
            <a:pPr algn="just">
              <a:lnSpc>
                <a:spcPct val="80000"/>
              </a:lnSpc>
            </a:pPr>
            <a:endParaRPr lang="fr-FR" sz="2800" b="1" strike="noStrike" spc="-1" dirty="0">
              <a:solidFill>
                <a:srgbClr val="FF0000"/>
              </a:solidFill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fr-FR" sz="2800" spc="-1" dirty="0">
                <a:latin typeface="Arial"/>
              </a:rPr>
              <a:t>L’étudiant doit être inscrit dans un cursus habilité aux bourses, en formation initiale ou reprise d’études non financées</a:t>
            </a:r>
            <a:r>
              <a:rPr lang="fr-FR" sz="2800" b="1" spc="-1" dirty="0">
                <a:solidFill>
                  <a:srgbClr val="FF0000"/>
                </a:solidFill>
                <a:latin typeface="Arial"/>
              </a:rPr>
              <a:t>. </a:t>
            </a:r>
            <a:endParaRPr lang="fr-FR" sz="2800" b="1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629280" y="365760"/>
            <a:ext cx="7885080" cy="132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3600" b="1" strike="noStrike" spc="-1">
                <a:solidFill>
                  <a:srgbClr val="000000"/>
                </a:solidFill>
                <a:latin typeface="Calibri"/>
                <a:ea typeface="DejaVu Sans"/>
              </a:rPr>
              <a:t>Etape 5: demande de bourse validée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324000" y="1052640"/>
            <a:ext cx="8361000" cy="6762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indent="-216000" algn="ctr">
              <a:lnSpc>
                <a:spcPct val="90000"/>
              </a:lnSpc>
              <a:buClr>
                <a:srgbClr val="800080"/>
              </a:buClr>
              <a:buFont typeface="Arial"/>
              <a:buChar char="•"/>
            </a:pPr>
            <a:r>
              <a:rPr lang="fr-FR" sz="2800" b="0" strike="noStrike" spc="-1" dirty="0">
                <a:solidFill>
                  <a:srgbClr val="800080"/>
                </a:solidFill>
                <a:latin typeface="Calibri"/>
                <a:ea typeface="Lucida Sans Unicode"/>
              </a:rPr>
              <a:t>Montant de la bourse sur critères sociaux :</a:t>
            </a:r>
            <a:endParaRPr lang="fr-FR" sz="28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lang="fr-FR" sz="2800" b="0" strike="noStrike" spc="-1" dirty="0">
                <a:solidFill>
                  <a:srgbClr val="800080"/>
                </a:solidFill>
                <a:latin typeface="Calibri"/>
                <a:ea typeface="Lucida Sans Unicode"/>
              </a:rPr>
              <a:t> 8 échelons = 8 montants (de 0 bis à 7)</a:t>
            </a:r>
          </a:p>
          <a:p>
            <a:pPr algn="ctr">
              <a:lnSpc>
                <a:spcPct val="90000"/>
              </a:lnSpc>
            </a:pPr>
            <a:endParaRPr lang="fr-FR" sz="2800" spc="-1" dirty="0">
              <a:solidFill>
                <a:srgbClr val="800080"/>
              </a:solidFill>
              <a:latin typeface="Calibri"/>
            </a:endParaRPr>
          </a:p>
          <a:p>
            <a:pPr algn="ctr">
              <a:lnSpc>
                <a:spcPct val="90000"/>
              </a:lnSpc>
            </a:pPr>
            <a:r>
              <a:rPr lang="fr-FR" sz="2800" spc="-1" dirty="0">
                <a:solidFill>
                  <a:srgbClr val="800080"/>
                </a:solidFill>
                <a:latin typeface="Calibri"/>
              </a:rPr>
              <a:t>Ce droit vous permet de percevoir entre 1454€ et 6335€ par an (sur 10 mois)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Percevoir une bourse permet de ne pas payer les droits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universitaires dans les établissements publics et de ne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pas payer la contribution de vie étudiante et de campus</a:t>
            </a:r>
            <a:endParaRPr lang="fr-FR" sz="28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latin typeface="Calibri"/>
                <a:ea typeface="Lucida Sans Unicode"/>
              </a:rPr>
              <a:t>(CVEC).</a:t>
            </a:r>
            <a:endParaRPr lang="fr-FR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</a:pPr>
            <a:endParaRPr lang="fr-FR" sz="28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</a:pPr>
            <a:endParaRPr lang="fr-FR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</a:pPr>
            <a:endParaRPr lang="fr-FR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</a:pPr>
            <a:endParaRPr lang="fr-FR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</a:pPr>
            <a:endParaRPr lang="fr-FR" sz="2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628560" y="43920"/>
            <a:ext cx="7885080" cy="1094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>
              <a:lnSpc>
                <a:spcPct val="90000"/>
              </a:lnSpc>
            </a:pPr>
            <a:r>
              <a:rPr lang="fr-FR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ATTENTION : En cas de changement de situation familiale ou professionnelle </a:t>
            </a:r>
            <a:endParaRPr lang="fr-FR" sz="2800" b="0" strike="noStrike" spc="-1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448560" y="1018080"/>
            <a:ext cx="8191080" cy="5839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90000"/>
              </a:lnSpc>
            </a:pPr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Pour les frères et sœurs étudiants figurant sur l’avis fiscal de référence : certificats de scolarité 2022/2023</a:t>
            </a:r>
            <a:r>
              <a:rPr lang="fr-FR" sz="2000" strike="noStrike" spc="-1" dirty="0">
                <a:latin typeface="Calibri"/>
                <a:ea typeface="DejaVu Sans"/>
              </a:rPr>
              <a:t>. (à compter de la rentrée, ceux des frères et sœurs admis dans l’enseignement supérieur en 2023.)</a:t>
            </a:r>
            <a:endParaRPr lang="fr-FR" sz="200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endParaRPr lang="fr-FR" sz="20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Pour les parents divorcés : joindre une </a:t>
            </a:r>
            <a:r>
              <a:rPr lang="fr-FR" sz="2000" b="0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photocopie complète </a:t>
            </a:r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du jugement de divorce (convention le cas échéant)</a:t>
            </a:r>
            <a:r>
              <a:rPr lang="fr-FR" sz="20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</a:t>
            </a:r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à défaut l’ordonnance de non conciliation – (l’Ordonnance de non conciliation a une validité de 30 mois) ou acte notarié et </a:t>
            </a:r>
            <a:r>
              <a:rPr lang="fr-FR" sz="2000" spc="-1" dirty="0">
                <a:latin typeface="Calibri"/>
              </a:rPr>
              <a:t>attestation de dépôt chez le notaire de cet acte</a:t>
            </a:r>
            <a:r>
              <a:rPr lang="fr-FR" sz="2000" strike="noStrike" spc="-1" dirty="0">
                <a:latin typeface="Calibri"/>
                <a:ea typeface="DejaVu Sans"/>
              </a:rPr>
              <a:t>.</a:t>
            </a:r>
            <a:endParaRPr lang="fr-FR" sz="200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endParaRPr lang="fr-FR" sz="20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Pour les parents  séparés, mais non divorcés, joindre </a:t>
            </a:r>
            <a:r>
              <a:rPr lang="fr-FR" sz="2000" strike="noStrike" spc="-1" dirty="0">
                <a:latin typeface="Calibri"/>
                <a:ea typeface="DejaVu Sans"/>
              </a:rPr>
              <a:t>impérativement</a:t>
            </a:r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les 2 avis d’imposition ou non imposition (père + mère)</a:t>
            </a:r>
            <a:endParaRPr lang="fr-FR" sz="20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endParaRPr lang="fr-FR" sz="20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Pour les parents au chômage : joindre la notification la plus récente de Pôle Emploi indiquant le montant journalier des allocations. </a:t>
            </a:r>
            <a:endParaRPr lang="fr-FR" sz="20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endParaRPr lang="fr-FR" sz="20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r>
              <a:rPr lang="fr-FR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Pour les parents en arrêt maladie : joindre la photocopie du montant des indemnités journalières perçues (attestation récente).</a:t>
            </a:r>
          </a:p>
          <a:p>
            <a:pPr algn="just">
              <a:lnSpc>
                <a:spcPct val="90000"/>
              </a:lnSpc>
            </a:pPr>
            <a:endParaRPr lang="fr-FR" sz="20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algn="just">
              <a:lnSpc>
                <a:spcPct val="90000"/>
              </a:lnSpc>
            </a:pPr>
            <a:r>
              <a:rPr lang="fr-FR" sz="2000" spc="-1" dirty="0">
                <a:latin typeface="Calibri"/>
                <a:ea typeface="DejaVu Sans"/>
              </a:rPr>
              <a:t>Ces situations (chômage, arrêt maladie), pour être prises en compte, doivent être en cours au moment de la constitution du dossier.</a:t>
            </a:r>
            <a:endParaRPr lang="fr-FR" sz="200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endParaRPr lang="fr-FR" sz="23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endParaRPr lang="fr-FR" sz="23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endParaRPr lang="fr-FR" sz="23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Demande de bourse et de logement 2014 2015-1</Template>
  <TotalTime>168</TotalTime>
  <Words>1125</Words>
  <Application>Microsoft Office PowerPoint</Application>
  <PresentationFormat>Affichage à l'écran (4:3)</PresentationFormat>
  <Paragraphs>131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</vt:lpstr>
      <vt:lpstr>DejaVu Sans</vt:lpstr>
      <vt:lpstr>Lucida Sans Unicode</vt:lpstr>
      <vt:lpstr>Symbol</vt:lpstr>
      <vt:lpstr>Wingdings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secadm</dc:creator>
  <cp:lastModifiedBy>STAGE15</cp:lastModifiedBy>
  <cp:revision>71</cp:revision>
  <cp:lastPrinted>1601-01-01T00:00:00Z</cp:lastPrinted>
  <dcterms:created xsi:type="dcterms:W3CDTF">2018-01-24T13:56:39Z</dcterms:created>
  <dcterms:modified xsi:type="dcterms:W3CDTF">2023-05-05T11:29:13Z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11</vt:i4>
  </property>
  <property fmtid="{D5CDD505-2E9C-101B-9397-08002B2CF9AE}" pid="7" name="PresentationFormat">
    <vt:lpwstr>Affichage à l'écran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14</vt:i4>
  </property>
</Properties>
</file>