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3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Image 3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Image 6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Image 7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400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3200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400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000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 2"/>
          <p:cNvPicPr/>
          <p:nvPr/>
        </p:nvPicPr>
        <p:blipFill>
          <a:blip r:embed="rId2"/>
          <a:stretch/>
        </p:blipFill>
        <p:spPr>
          <a:xfrm>
            <a:off x="28080" y="1340640"/>
            <a:ext cx="9142560" cy="4733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28560" y="43920"/>
            <a:ext cx="7885440" cy="10947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>
              <a:lnSpc>
                <a:spcPct val="90000"/>
              </a:lnSpc>
            </a:pPr>
            <a:r>
              <a:rPr lang="fr-FR" sz="2800" b="1" strike="noStrike" dirty="0">
                <a:solidFill>
                  <a:srgbClr val="000000"/>
                </a:solidFill>
                <a:latin typeface="Calibri"/>
                <a:ea typeface="DejaVu Sans"/>
              </a:rPr>
              <a:t>ATTENTION : En cas de changement de situation familiale ou professionnelle </a:t>
            </a:r>
            <a:endParaRPr sz="2800" dirty="0"/>
          </a:p>
        </p:txBody>
      </p:sp>
      <p:sp>
        <p:nvSpPr>
          <p:cNvPr id="90" name="CustomShape 2"/>
          <p:cNvSpPr/>
          <p:nvPr/>
        </p:nvSpPr>
        <p:spPr>
          <a:xfrm>
            <a:off x="448574" y="1017917"/>
            <a:ext cx="8191426" cy="58400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90000"/>
              </a:lnSpc>
            </a:pP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Pour les frères et sœurs étudiants : certificats de scolarité 2021/2022</a:t>
            </a: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</a:p>
          <a:p>
            <a:pPr algn="just">
              <a:lnSpc>
                <a:spcPct val="90000"/>
              </a:lnSpc>
            </a:pPr>
            <a:endParaRPr sz="2300" dirty="0"/>
          </a:p>
          <a:p>
            <a:pPr algn="just">
              <a:lnSpc>
                <a:spcPct val="90000"/>
              </a:lnSpc>
            </a:pP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Pour </a:t>
            </a: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les parents divorcés : joindre une </a:t>
            </a:r>
            <a:r>
              <a:rPr lang="fr-FR" sz="2300" u="sng" strike="noStrike" dirty="0">
                <a:solidFill>
                  <a:srgbClr val="000000"/>
                </a:solidFill>
                <a:latin typeface="Calibri"/>
                <a:ea typeface="DejaVu Sans"/>
              </a:rPr>
              <a:t>photocopie complète </a:t>
            </a: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du jugement de divorce (convention le cas échéant)</a:t>
            </a:r>
            <a:r>
              <a:rPr lang="fr-FR" sz="2300" b="1" strike="noStrike" dirty="0">
                <a:solidFill>
                  <a:srgbClr val="000000"/>
                </a:solidFill>
                <a:latin typeface="Calibri"/>
                <a:ea typeface="DejaVu Sans"/>
              </a:rPr>
              <a:t>,</a:t>
            </a: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 à défaut l’ordonnance de non conciliation – (l’Ordonnance de non conciliation a une validité de 30 mois) ou acte notarié</a:t>
            </a: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</a:p>
          <a:p>
            <a:pPr algn="just">
              <a:lnSpc>
                <a:spcPct val="90000"/>
              </a:lnSpc>
            </a:pPr>
            <a:endParaRPr sz="2300" dirty="0"/>
          </a:p>
          <a:p>
            <a:pPr algn="just">
              <a:lnSpc>
                <a:spcPct val="90000"/>
              </a:lnSpc>
            </a:pP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Pour </a:t>
            </a: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les parents  séparés, mais non divorcés, joindre les 2 avis d’imposition ou non imposition (père + mère</a:t>
            </a: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fr-FR" sz="2300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just">
              <a:lnSpc>
                <a:spcPct val="90000"/>
              </a:lnSpc>
            </a:pP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Pour </a:t>
            </a: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les parents au chômage : joindre la notification la plus récente de Pôle Emploi indiquant le montant journalier des allocations. La situation de chômage, pour être prise en compte, doit être en cours</a:t>
            </a: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</a:p>
          <a:p>
            <a:pPr algn="just">
              <a:lnSpc>
                <a:spcPct val="90000"/>
              </a:lnSpc>
            </a:pPr>
            <a:endParaRPr sz="2300" dirty="0"/>
          </a:p>
          <a:p>
            <a:pPr algn="just">
              <a:lnSpc>
                <a:spcPct val="90000"/>
              </a:lnSpc>
            </a:pPr>
            <a:r>
              <a:rPr lang="fr-FR" sz="23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Pour </a:t>
            </a:r>
            <a:r>
              <a:rPr lang="fr-FR" sz="2300" strike="noStrike" dirty="0">
                <a:solidFill>
                  <a:srgbClr val="000000"/>
                </a:solidFill>
                <a:latin typeface="Calibri"/>
                <a:ea typeface="DejaVu Sans"/>
              </a:rPr>
              <a:t>les parents en arrêt maladie : joindre la photocopie du montant des indemnités journalières perçues (attestation récente).</a:t>
            </a:r>
            <a:endParaRPr sz="2300" dirty="0"/>
          </a:p>
          <a:p>
            <a:pPr algn="just">
              <a:lnSpc>
                <a:spcPct val="90000"/>
              </a:lnSpc>
            </a:pPr>
            <a:endParaRPr sz="2400" dirty="0"/>
          </a:p>
          <a:p>
            <a:pPr algn="just">
              <a:lnSpc>
                <a:spcPct val="90000"/>
              </a:lnSpc>
            </a:pPr>
            <a:endParaRPr sz="2400" dirty="0"/>
          </a:p>
          <a:p>
            <a:pPr algn="just">
              <a:lnSpc>
                <a:spcPct val="90000"/>
              </a:lnSpc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84360" y="476280"/>
            <a:ext cx="8145720" cy="704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4000" b="1" strike="noStrike">
                <a:solidFill>
                  <a:srgbClr val="000000"/>
                </a:solidFill>
                <a:latin typeface="Calibri"/>
                <a:ea typeface="Lucida Sans Unicode"/>
              </a:rPr>
              <a:t>AUTRES BOURSES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457200" y="1341360"/>
            <a:ext cx="8434440" cy="539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80000"/>
              </a:lnSpc>
            </a:pPr>
            <a:r>
              <a:rPr lang="fr-FR" sz="2400" b="1" strike="noStrike">
                <a:solidFill>
                  <a:srgbClr val="0000FF"/>
                </a:solidFill>
                <a:latin typeface="Calibri"/>
                <a:ea typeface="Lucida Sans Unicode"/>
              </a:rPr>
              <a:t>BOURSES RÉGIONALES</a:t>
            </a:r>
            <a:endParaRPr/>
          </a:p>
          <a:p>
            <a:pPr algn="just">
              <a:lnSpc>
                <a:spcPct val="80000"/>
              </a:lnSpc>
              <a:buFont typeface="Arial"/>
              <a:buChar char="•"/>
            </a:pPr>
            <a:r>
              <a:rPr lang="fr-FR" sz="2000" strike="noStrike">
                <a:solidFill>
                  <a:srgbClr val="000000"/>
                </a:solidFill>
                <a:latin typeface="Calibri"/>
                <a:ea typeface="Lucida Sans Unicode"/>
              </a:rPr>
              <a:t>Kinésithérapeutes, Infirmières, Assistantes Sociales, Educateurs, (se renseigner auprès de l’établissement d’accueil).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fr-FR" sz="2400" b="1" strike="noStrike">
                <a:solidFill>
                  <a:srgbClr val="0000FF"/>
                </a:solidFill>
                <a:latin typeface="Calibri"/>
                <a:ea typeface="Lucida Sans Unicode"/>
              </a:rPr>
              <a:t>BOURSES DÉPARTEMENTALES</a:t>
            </a:r>
            <a:endParaRPr/>
          </a:p>
          <a:p>
            <a:pPr algn="just">
              <a:lnSpc>
                <a:spcPct val="80000"/>
              </a:lnSpc>
              <a:buFont typeface="Arial"/>
              <a:buChar char="•"/>
            </a:pPr>
            <a:r>
              <a:rPr lang="fr-FR" sz="2000" strike="noStrike">
                <a:solidFill>
                  <a:srgbClr val="000000"/>
                </a:solidFill>
                <a:latin typeface="Calibri"/>
                <a:ea typeface="Lucida Sans Unicode"/>
              </a:rPr>
              <a:t>Elles varient d’un département à l’autre. Se renseigner auprès du Conseil départemental du domicile d</a:t>
            </a:r>
            <a:r>
              <a:rPr lang="fr-FR" sz="2000" u="sng" strike="noStrike">
                <a:solidFill>
                  <a:srgbClr val="000000"/>
                </a:solidFill>
                <a:latin typeface="Calibri"/>
                <a:ea typeface="Lucida Sans Unicode"/>
              </a:rPr>
              <a:t>es parents</a:t>
            </a:r>
            <a:r>
              <a:rPr lang="fr-FR" sz="2000" strike="noStrike">
                <a:solidFill>
                  <a:srgbClr val="000000"/>
                </a:solidFill>
                <a:latin typeface="Calibri"/>
                <a:ea typeface="Lucida Sans Unicode"/>
              </a:rPr>
              <a:t>.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trike="noStrike">
                <a:solidFill>
                  <a:srgbClr val="000000"/>
                </a:solidFill>
                <a:latin typeface="Calibri"/>
                <a:ea typeface="Lucida Sans Unicode"/>
              </a:rPr>
              <a:t>                                                  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fr-FR" sz="2400" b="1" strike="noStrike">
                <a:solidFill>
                  <a:srgbClr val="0000FF"/>
                </a:solidFill>
                <a:latin typeface="Calibri"/>
                <a:ea typeface="Lucida Sans Unicode"/>
              </a:rPr>
              <a:t>BOURSES MUNICIPALES</a:t>
            </a:r>
            <a:endParaRPr/>
          </a:p>
          <a:p>
            <a:pPr algn="just">
              <a:lnSpc>
                <a:spcPct val="80000"/>
              </a:lnSpc>
              <a:buFont typeface="Arial"/>
              <a:buChar char="•"/>
            </a:pPr>
            <a:r>
              <a:rPr lang="fr-FR" sz="2000" strike="noStrike">
                <a:solidFill>
                  <a:srgbClr val="000000"/>
                </a:solidFill>
                <a:latin typeface="Calibri"/>
                <a:ea typeface="Lucida Sans Unicode"/>
              </a:rPr>
              <a:t>Se renseigner auprès de la Mairie du domicile des parents.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fr-FR" sz="2000" strike="noStrike">
                <a:solidFill>
                  <a:srgbClr val="000000"/>
                </a:solidFill>
                <a:latin typeface="Calibri"/>
                <a:ea typeface="Lucida Sans Unicode"/>
              </a:rPr>
              <a:t>NB : Bourses agriculture/culture : CROUS 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z="2000" strike="noStrike">
                <a:solidFill>
                  <a:srgbClr val="000000"/>
                </a:solidFill>
                <a:latin typeface="Calibri"/>
                <a:ea typeface="Lucida Sans Unicode"/>
              </a:rPr>
              <a:t>Les bourses mobilité internationale ne sont pas du ressort du CROUS.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algn="ctr">
              <a:lnSpc>
                <a:spcPct val="8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17400" y="365040"/>
            <a:ext cx="7956720" cy="98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>
                <a:solidFill>
                  <a:srgbClr val="9900FF"/>
                </a:solidFill>
                <a:latin typeface="Calibri"/>
                <a:ea typeface="Lucida Sans Unicode"/>
              </a:rPr>
              <a:t>LE LOGEMENT CROUS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251640" y="1124640"/>
            <a:ext cx="8228160" cy="52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Arial"/>
              <a:buChar char="-"/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Lucida Sans Unicode"/>
              </a:rPr>
              <a:t>Le 5 mai, vous serez invité à vous reconnecter sur </a:t>
            </a:r>
            <a:r>
              <a:rPr lang="fr-FR" sz="2800" strike="noStrike" dirty="0" err="1">
                <a:solidFill>
                  <a:srgbClr val="000000"/>
                </a:solidFill>
                <a:latin typeface="Calibri"/>
                <a:ea typeface="Lucida Sans Unicode"/>
              </a:rPr>
              <a:t>MesServicesEtudiant.gouv</a:t>
            </a:r>
            <a:r>
              <a:rPr lang="fr-FR" sz="2800" strike="noStrike" dirty="0">
                <a:solidFill>
                  <a:srgbClr val="000000"/>
                </a:solidFill>
                <a:latin typeface="Calibri"/>
                <a:ea typeface="Lucida Sans Unicode"/>
              </a:rPr>
              <a:t> pour faire des vœux de logement.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Arial"/>
              <a:buChar char="-"/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Lucida Sans Unicode"/>
              </a:rPr>
              <a:t>Le 23 juin 10h, vous devrez avoir validé vos vœux.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  <a:buFont typeface="Arial"/>
              <a:buChar char="-"/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Lucida Sans Unicode"/>
              </a:rPr>
              <a:t>Le 29 juin, le premier tour d’affectation interviendra : une réponse vous sera </a:t>
            </a:r>
            <a:r>
              <a:rPr lang="fr-FR" sz="2800" strike="noStrike" dirty="0" smtClean="0">
                <a:solidFill>
                  <a:srgbClr val="000000"/>
                </a:solidFill>
                <a:latin typeface="Calibri"/>
                <a:ea typeface="Lucida Sans Unicode"/>
              </a:rPr>
              <a:t>envoyée </a:t>
            </a:r>
            <a:r>
              <a:rPr lang="fr-FR" sz="2800" strike="noStrike" dirty="0">
                <a:solidFill>
                  <a:srgbClr val="000000"/>
                </a:solidFill>
                <a:latin typeface="Calibri"/>
                <a:ea typeface="Lucida Sans Unicode"/>
              </a:rPr>
              <a:t>par mail et/ou SMS.</a:t>
            </a:r>
            <a:endParaRPr dirty="0"/>
          </a:p>
          <a:p>
            <a:pPr algn="just">
              <a:lnSpc>
                <a:spcPct val="100000"/>
              </a:lnSpc>
            </a:pPr>
            <a:endParaRPr dirty="0"/>
          </a:p>
          <a:p>
            <a:pPr algn="just">
              <a:lnSpc>
                <a:spcPct val="100000"/>
              </a:lnSpc>
            </a:pPr>
            <a:r>
              <a:rPr lang="fr-FR" sz="2400" strike="noStrike" dirty="0">
                <a:solidFill>
                  <a:srgbClr val="000000"/>
                </a:solidFill>
                <a:latin typeface="Calibri"/>
                <a:ea typeface="Lucida Sans Unicode"/>
              </a:rPr>
              <a:t>    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648000" y="43920"/>
            <a:ext cx="788544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 "/>
                <a:ea typeface="DejaVu Sans"/>
              </a:rPr>
              <a:t>Deux réponses possibles : </a:t>
            </a:r>
            <a:endParaRPr/>
          </a:p>
        </p:txBody>
      </p:sp>
      <p:sp>
        <p:nvSpPr>
          <p:cNvPr id="96" name="CustomShape 2"/>
          <p:cNvSpPr/>
          <p:nvPr/>
        </p:nvSpPr>
        <p:spPr>
          <a:xfrm>
            <a:off x="360000" y="1224000"/>
            <a:ext cx="8352000" cy="495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90000"/>
              </a:lnSpc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DejaVu Sans"/>
              </a:rPr>
              <a:t>1) Une réponse positive : un logement vous est attribué.</a:t>
            </a:r>
            <a:endParaRPr dirty="0"/>
          </a:p>
          <a:p>
            <a:pPr algn="just">
              <a:lnSpc>
                <a:spcPct val="90000"/>
              </a:lnSpc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DejaVu Sans"/>
              </a:rPr>
              <a:t>	Vous recevez un mail dans lequel figure un lien qui vous permet de réserver le logement.</a:t>
            </a:r>
            <a:endParaRPr dirty="0"/>
          </a:p>
          <a:p>
            <a:pPr algn="just">
              <a:lnSpc>
                <a:spcPct val="90000"/>
              </a:lnSpc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DejaVu Sans"/>
              </a:rPr>
              <a:t>	Vous devrez payer par carte bancaire dans les délais demandés qui sont impératifs, sinon le logement sera attribué à un autre étudiant. 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 algn="just">
              <a:lnSpc>
                <a:spcPct val="90000"/>
              </a:lnSpc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DejaVu Sans"/>
              </a:rPr>
              <a:t>2) La réponse est </a:t>
            </a:r>
            <a:r>
              <a:rPr lang="fr-FR" sz="2800" strike="noStrike" dirty="0" smtClean="0">
                <a:solidFill>
                  <a:srgbClr val="000000"/>
                </a:solidFill>
                <a:latin typeface="Calibri"/>
                <a:ea typeface="DejaVu Sans"/>
              </a:rPr>
              <a:t>négative :</a:t>
            </a:r>
            <a:endParaRPr dirty="0"/>
          </a:p>
          <a:p>
            <a:pPr algn="just">
              <a:lnSpc>
                <a:spcPct val="90000"/>
              </a:lnSpc>
            </a:pPr>
            <a:r>
              <a:rPr lang="fr-FR" sz="2800" strike="noStrike" dirty="0">
                <a:solidFill>
                  <a:srgbClr val="000000"/>
                </a:solidFill>
                <a:latin typeface="Calibri"/>
                <a:ea typeface="DejaVu Sans"/>
              </a:rPr>
              <a:t>	Les logements non attribués sont remis en ligne sur la plateforme à partir du 8 juillet. Il vous appartient de refaire une demande en fonction des logements vacants.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97" name="CustomShape 3"/>
          <p:cNvSpPr/>
          <p:nvPr/>
        </p:nvSpPr>
        <p:spPr>
          <a:xfrm>
            <a:off x="113760" y="6336000"/>
            <a:ext cx="9318240" cy="79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/>
          </a:p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628560" y="43920"/>
            <a:ext cx="788544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DejaVu Sans"/>
              </a:rPr>
              <a:t>DES QUESTIONS ?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432000" y="1484640"/>
            <a:ext cx="8280000" cy="511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Pour toutes informations complémentaires, connectez-vous sur le site </a:t>
            </a:r>
            <a:r>
              <a:rPr lang="fr-FR" sz="2100" u="sng" strike="noStrike">
                <a:solidFill>
                  <a:srgbClr val="0563C1"/>
                </a:solidFill>
                <a:latin typeface="Calibri"/>
                <a:ea typeface="DejaVu Sans"/>
              </a:rPr>
              <a:t>https://www.crous-nantes.fr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-"/>
            </a:pP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Rubrique bourses (cas particuliers, autres aides financières)</a:t>
            </a:r>
            <a:endParaRPr/>
          </a:p>
          <a:p>
            <a:pPr>
              <a:lnSpc>
                <a:spcPct val="90000"/>
              </a:lnSpc>
              <a:buFont typeface="Arial"/>
              <a:buChar char="-"/>
            </a:pP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Rubrique logement (pour connaître la localisation des logements universitaires dans l’académie de Nantes)</a:t>
            </a:r>
            <a:endParaRPr/>
          </a:p>
          <a:p>
            <a:pPr>
              <a:lnSpc>
                <a:spcPct val="90000"/>
              </a:lnSpc>
              <a:buFont typeface="Arial"/>
              <a:buChar char="-"/>
            </a:pP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Rubrique restauration (information sur le prix du repas, la localisation des restaurants universitaires de l’académie de Nantes)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fr-FR" sz="2100" b="1" strike="noStrike">
                <a:solidFill>
                  <a:srgbClr val="000000"/>
                </a:solidFill>
                <a:latin typeface="Calibri"/>
                <a:ea typeface="DejaVu Sans"/>
              </a:rPr>
              <a:t>NB</a:t>
            </a: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 : la demande de bourse et/ou de logement est à refaire chaque année à la même période.</a:t>
            </a:r>
            <a:r>
              <a:rPr lang="fr-FR" sz="2100" b="1" strike="noStrike">
                <a:solidFill>
                  <a:srgbClr val="FF0000"/>
                </a:solidFill>
                <a:latin typeface="Calibri"/>
                <a:ea typeface="DejaVu Sans"/>
              </a:rPr>
              <a:t> </a:t>
            </a: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Les barèmes sont par ailleurs réévalués chaque année en juillet.</a:t>
            </a:r>
            <a:endParaRPr/>
          </a:p>
          <a:p>
            <a:pPr>
              <a:lnSpc>
                <a:spcPct val="90000"/>
              </a:lnSpc>
            </a:pP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Vos résultats scolaires peuvent aussi influencer le montant de l’aide qui vous sera octroyée (aide au mérite pour les bacheliers ayant la mention TB au bac si reconduction du dispositif).</a:t>
            </a:r>
            <a:endParaRPr/>
          </a:p>
          <a:p>
            <a:pPr>
              <a:lnSpc>
                <a:spcPct val="90000"/>
              </a:lnSpc>
            </a:pPr>
            <a:r>
              <a:rPr lang="fr-FR" sz="2100" strike="noStrike">
                <a:solidFill>
                  <a:srgbClr val="000000"/>
                </a:solidFill>
                <a:latin typeface="Calibri"/>
                <a:ea typeface="DejaVu Sans"/>
              </a:rPr>
              <a:t>Le CROUS procède au contrôle d’assiduité des boursiers. A défaut du respect de l’assiduité, tout ou partie de la bourse sera bloquée et devra être reversée.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428760" y="714240"/>
            <a:ext cx="8713800" cy="278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4200" b="1" strike="noStrike">
                <a:solidFill>
                  <a:srgbClr val="000000"/>
                </a:solidFill>
                <a:latin typeface="Calibri"/>
                <a:ea typeface="Lucida Sans Unicode"/>
              </a:rPr>
              <a:t>EFFECTUER SA DEMANDE </a:t>
            </a: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
</a:t>
            </a:r>
            <a:r>
              <a:rPr lang="fr-FR" sz="4200" b="1" strike="noStrike">
                <a:solidFill>
                  <a:srgbClr val="000000"/>
                </a:solidFill>
                <a:latin typeface="Calibri"/>
                <a:ea typeface="Lucida Sans Unicode"/>
              </a:rPr>
              <a:t>DE BOURSE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4200" b="1" strike="noStrike">
                <a:solidFill>
                  <a:srgbClr val="000000"/>
                </a:solidFill>
                <a:latin typeface="Calibri"/>
                <a:ea typeface="Lucida Sans Unicode"/>
              </a:rPr>
              <a:t>ET/OU DE LOGEMENT UNIVERSITAIRE</a:t>
            </a:r>
            <a:endParaRPr/>
          </a:p>
        </p:txBody>
      </p:sp>
      <p:sp>
        <p:nvSpPr>
          <p:cNvPr id="74" name="CustomShape 2"/>
          <p:cNvSpPr/>
          <p:nvPr/>
        </p:nvSpPr>
        <p:spPr>
          <a:xfrm>
            <a:off x="971640" y="3571920"/>
            <a:ext cx="7415280" cy="25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900" strike="noStrike">
                <a:solidFill>
                  <a:srgbClr val="898989"/>
                </a:solidFill>
                <a:latin typeface="Calibri"/>
                <a:ea typeface="Lucida Sans Unicode"/>
              </a:rPr>
              <a:t>                                                </a:t>
            </a:r>
            <a:r>
              <a:rPr lang="fr-FR" sz="2400" b="1" strike="noStrike">
                <a:solidFill>
                  <a:srgbClr val="898989"/>
                </a:solidFill>
                <a:latin typeface="Calibri"/>
                <a:ea typeface="Lucida Sans Unicode"/>
              </a:rPr>
              <a:t>AVEC LE D.S.E : Dossier Social Étudiant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</a:pPr>
            <a:endParaRPr/>
          </a:p>
          <a:p>
            <a:pPr algn="ctr">
              <a:lnSpc>
                <a:spcPct val="80000"/>
              </a:lnSpc>
            </a:pPr>
            <a:r>
              <a:rPr lang="fr-FR" sz="2400" strike="noStrike">
                <a:solidFill>
                  <a:srgbClr val="FF0000"/>
                </a:solidFill>
                <a:latin typeface="Calibri"/>
                <a:ea typeface="Lucida Sans Unicode"/>
              </a:rPr>
              <a:t>IMPERATIVEMENT : </a:t>
            </a:r>
            <a:endParaRPr/>
          </a:p>
          <a:p>
            <a:pPr algn="ctr">
              <a:lnSpc>
                <a:spcPct val="80000"/>
              </a:lnSpc>
            </a:pPr>
            <a:r>
              <a:rPr lang="fr-FR" sz="2400" strike="noStrike">
                <a:solidFill>
                  <a:srgbClr val="FF0000"/>
                </a:solidFill>
                <a:latin typeface="Calibri"/>
                <a:ea typeface="Lucida Sans Unicode"/>
              </a:rPr>
              <a:t>Entre le 20 janvier 2021 et le 15 mai 2021</a:t>
            </a:r>
            <a:endParaRPr/>
          </a:p>
          <a:p>
            <a:pPr algn="ctr">
              <a:lnSpc>
                <a:spcPct val="80000"/>
              </a:lnSpc>
            </a:pPr>
            <a:r>
              <a:rPr lang="fr-FR" sz="2400" strike="noStrike">
                <a:solidFill>
                  <a:srgbClr val="FF0000"/>
                </a:solidFill>
                <a:latin typeface="Calibri"/>
                <a:ea typeface="Lucida Sans Unicode"/>
              </a:rPr>
              <a:t>En vous connectant sur messervices.etudiants.gouv.fr</a:t>
            </a:r>
            <a:endParaRPr/>
          </a:p>
          <a:p>
            <a:pPr>
              <a:lnSpc>
                <a:spcPct val="80000"/>
              </a:lnSpc>
            </a:pPr>
            <a:r>
              <a:rPr lang="fr-FR" sz="2400" strike="noStrike">
                <a:solidFill>
                  <a:srgbClr val="898989"/>
                </a:solidFill>
                <a:latin typeface="Calibri"/>
                <a:ea typeface="Lucida Sans Unicode"/>
              </a:rPr>
              <a:t>   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28560" y="365040"/>
            <a:ext cx="788544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</a:t>
            </a:r>
            <a:r>
              <a:rPr lang="fr-FR" sz="3600" b="1" strike="noStrike">
                <a:solidFill>
                  <a:srgbClr val="9900FF"/>
                </a:solidFill>
                <a:latin typeface="Calibri"/>
                <a:ea typeface="DejaVu Sans"/>
              </a:rPr>
              <a:t>LES BOURSES 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360000" y="1341720"/>
            <a:ext cx="8350920" cy="563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Bourses sur critères sociaux, qui sont différents de ceux du Lycée.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SzPct val="45000"/>
              <a:buFont typeface="Wingdings" charset="2"/>
              <a:buChar char=""/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Bourse calculée en fonction :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De l’avis fiscal de l’année 2020 sur les revenus 2019 de votre famille.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Du nombre d’enfants à charge de la famille.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De l’éloignement du lieu d’études par rapport au domicile familial.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90000"/>
              </a:lnSpc>
            </a:pPr>
            <a:r>
              <a:rPr lang="fr-FR" sz="2100" i="1" strike="noStrike">
                <a:solidFill>
                  <a:srgbClr val="000000"/>
                </a:solidFill>
                <a:latin typeface="Calibri"/>
                <a:ea typeface="Lucida Sans Unicode"/>
              </a:rPr>
              <a:t>Il est primordial d’anticiper votre demande de bourse avant même de connaître vos vœux d’affectation définitifs. Toute demande pourra être modifiée ultérieurement.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468360" y="476280"/>
            <a:ext cx="8228160" cy="114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Lucida Sans Unicode"/>
              </a:rPr>
              <a:t>Etape 1 : préparer votre connexion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468360" y="1618920"/>
            <a:ext cx="8205840" cy="40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fr-FR" sz="2800" strike="noStrike">
                <a:solidFill>
                  <a:srgbClr val="000000"/>
                </a:solidFill>
                <a:latin typeface="Calibri "/>
                <a:ea typeface="Lucida Sans Unicode"/>
              </a:rPr>
              <a:t>Se munir de ses identifiants Parcoursup.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fr-FR" sz="2800" strike="noStrike">
                <a:solidFill>
                  <a:srgbClr val="000000"/>
                </a:solidFill>
                <a:latin typeface="Calibri "/>
                <a:ea typeface="Lucida Sans Unicode"/>
              </a:rPr>
              <a:t>Se munir de l’avis fiscal 2020 sur les revenus 2019 de la famille.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fr-FR" sz="2800" strike="noStrike">
                <a:solidFill>
                  <a:srgbClr val="000000"/>
                </a:solidFill>
                <a:latin typeface="Calibri "/>
                <a:ea typeface="Lucida Sans Unicode"/>
              </a:rPr>
              <a:t>Se munir de votre carte bancaire pour payer les frais de dossier.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fr-FR" sz="2800" strike="noStrike">
                <a:solidFill>
                  <a:srgbClr val="000000"/>
                </a:solidFill>
                <a:latin typeface="Calibri "/>
                <a:ea typeface="Lucida Sans Unicode"/>
              </a:rPr>
              <a:t>Se munir d’un RIB à votre nom.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79" name="CustomShape 3"/>
          <p:cNvSpPr/>
          <p:nvPr/>
        </p:nvSpPr>
        <p:spPr>
          <a:xfrm>
            <a:off x="0" y="0"/>
            <a:ext cx="2014560" cy="79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1512000"/>
            <a:ext cx="8228160" cy="493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Suivez attentivement les instructions écran par écran :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 aides demandées: bourse, logement, 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 vœux : 4 maximum sur toute la France.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 renseignements d’état civil vous concernant.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609840" y="648000"/>
            <a:ext cx="7885440" cy="125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DejaVu Sans"/>
              </a:rPr>
              <a:t>Etape 2: compléter les informations demandées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1512000"/>
            <a:ext cx="8228160" cy="493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9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Après votre connexion, vous recevez un courriel de confirmation. : </a:t>
            </a:r>
            <a:r>
              <a:rPr lang="fr-FR" sz="2800" u="sng" strike="noStrike">
                <a:solidFill>
                  <a:srgbClr val="0563C1"/>
                </a:solidFill>
                <a:latin typeface="Calibri"/>
                <a:ea typeface="Lucida Sans Unicode"/>
              </a:rPr>
              <a:t>noreply@ac-nantes.fr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</a:pPr>
            <a:r>
              <a:rPr lang="fr-FR" sz="2800" b="1" strike="noStrike">
                <a:solidFill>
                  <a:srgbClr val="000000"/>
                </a:solidFill>
                <a:latin typeface="Calibri"/>
                <a:ea typeface="Lucida Sans Unicode"/>
              </a:rPr>
              <a:t>L’ensemble des pièces justificatives devront être transmises en ligne :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2800" b="1" strike="noStrike">
                <a:solidFill>
                  <a:srgbClr val="000000"/>
                </a:solidFill>
                <a:latin typeface="Calibri"/>
                <a:ea typeface="Lucida Sans Unicode"/>
              </a:rPr>
              <a:t> </a:t>
            </a:r>
            <a:endParaRPr/>
          </a:p>
          <a:p>
            <a:pPr algn="ctr">
              <a:lnSpc>
                <a:spcPct val="90000"/>
              </a:lnSpc>
            </a:pPr>
            <a:r>
              <a:rPr lang="fr-FR" sz="2800" b="1" strike="noStrike">
                <a:solidFill>
                  <a:srgbClr val="000000"/>
                </a:solidFill>
                <a:latin typeface="Calibri"/>
                <a:ea typeface="Lucida Sans Unicode"/>
              </a:rPr>
              <a:t>Messervicesetudiants.gouv/ Onglet « Suivi du DSE »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</a:pP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628920" y="365400"/>
            <a:ext cx="788544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DejaVu Sans"/>
              </a:rPr>
              <a:t>Etape 3: envoie des pièces justificatives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1512000"/>
            <a:ext cx="8228160" cy="493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Pendant le traitement de votre dossier, il vous sera éventuellement demandé par e-mail des pièces complémentaires (dossier en attente). Transmettez-les dès que possible. 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Attention : Consulter régulièrement vos spams et indésirables afin de vérifier que le mail n’est pas arrivé malencontreusement dans l’un de ces espaces.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z="1600" b="1" strike="noStrike">
                <a:solidFill>
                  <a:srgbClr val="6600FF"/>
                </a:solidFill>
                <a:latin typeface="Calibri"/>
                <a:ea typeface="Lucida Sans Unicode"/>
              </a:rPr>
              <a:t>   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</a:pP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628920" y="365400"/>
            <a:ext cx="788544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DejaVu Sans"/>
              </a:rPr>
              <a:t>Etape 4: traitement de votre demande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95280" y="332640"/>
            <a:ext cx="8207640" cy="626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Une notification conditionnelle sera envoyée par mail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dès que votre dossier sera traité (refus ou accord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exclusivement).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En cas d’accord, la notification conditionnelle de bourse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devra être obligatoirement présentée à votre</a:t>
            </a:r>
            <a:endParaRPr/>
          </a:p>
          <a:p>
            <a:pPr algn="just">
              <a:lnSpc>
                <a:spcPct val="8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établissement lors de votre inscription.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629280" y="365760"/>
            <a:ext cx="788544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3600" b="1" strike="noStrike">
                <a:solidFill>
                  <a:srgbClr val="000000"/>
                </a:solidFill>
                <a:latin typeface="Calibri"/>
                <a:ea typeface="DejaVu Sans"/>
              </a:rPr>
              <a:t>Etape 5: demande de bourse validée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24000" y="1052640"/>
            <a:ext cx="8361360" cy="676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buFont typeface="Arial"/>
              <a:buChar char="•"/>
            </a:pPr>
            <a:r>
              <a:rPr lang="fr-FR" sz="2800" strike="noStrike">
                <a:solidFill>
                  <a:srgbClr val="800080"/>
                </a:solidFill>
                <a:latin typeface="Calibri"/>
                <a:ea typeface="Lucida Sans Unicode"/>
              </a:rPr>
              <a:t>Montant de la bourse sur critères sociaux :</a:t>
            </a:r>
            <a:endParaRPr/>
          </a:p>
          <a:p>
            <a:pPr algn="ctr">
              <a:lnSpc>
                <a:spcPct val="90000"/>
              </a:lnSpc>
            </a:pPr>
            <a:r>
              <a:rPr lang="fr-FR" sz="2800" strike="noStrike">
                <a:solidFill>
                  <a:srgbClr val="800080"/>
                </a:solidFill>
                <a:latin typeface="Calibri"/>
                <a:ea typeface="Lucida Sans Unicode"/>
              </a:rPr>
              <a:t> 8 échelons = 8 montants (de 0 bis à 7)</a:t>
            </a:r>
            <a:endParaRPr/>
          </a:p>
          <a:p>
            <a:pPr algn="just">
              <a:lnSpc>
                <a:spcPct val="90000"/>
              </a:lnSpc>
            </a:pPr>
            <a:endParaRPr/>
          </a:p>
          <a:p>
            <a:pPr algn="just">
              <a:lnSpc>
                <a:spcPct val="9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Percevoir une bourse permet de ne pas payer les droits</a:t>
            </a:r>
            <a:endParaRPr/>
          </a:p>
          <a:p>
            <a:pPr algn="just">
              <a:lnSpc>
                <a:spcPct val="9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universitaires dans les établissements publics et de ne</a:t>
            </a:r>
            <a:endParaRPr/>
          </a:p>
          <a:p>
            <a:pPr algn="just">
              <a:lnSpc>
                <a:spcPct val="9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pas payer la contribution de vie étudiante et de campus</a:t>
            </a:r>
            <a:endParaRPr/>
          </a:p>
          <a:p>
            <a:pPr algn="just">
              <a:lnSpc>
                <a:spcPct val="90000"/>
              </a:lnSpc>
            </a:pPr>
            <a:r>
              <a:rPr lang="fr-FR" sz="2800" strike="noStrike">
                <a:solidFill>
                  <a:srgbClr val="000000"/>
                </a:solidFill>
                <a:latin typeface="Calibri"/>
                <a:ea typeface="Lucida Sans Unicode"/>
              </a:rPr>
              <a:t>(CVEC).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 algn="ctr"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Demande de bourse et de logement 2014 2015-1</Template>
  <TotalTime>59</TotalTime>
  <Words>646</Words>
  <Application>Microsoft Office PowerPoint</Application>
  <PresentationFormat>Affichage à l'écran (4:3)</PresentationFormat>
  <Paragraphs>125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</vt:lpstr>
      <vt:lpstr>DejaVu Sans</vt:lpstr>
      <vt:lpstr>Lucida Sans Unicode</vt:lpstr>
      <vt:lpstr>StarSymbol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secadm</dc:creator>
  <cp:lastModifiedBy>secadm</cp:lastModifiedBy>
  <cp:revision>60</cp:revision>
  <cp:lastPrinted>1601-01-01T00:00:00Z</cp:lastPrinted>
  <dcterms:created xsi:type="dcterms:W3CDTF">2018-01-24T13:56:39Z</dcterms:created>
  <dcterms:modified xsi:type="dcterms:W3CDTF">2021-04-01T06:26:34Z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Hewlett-Packard Company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15</vt:i4>
  </property>
</Properties>
</file>