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4" r:id="rId2"/>
    <p:sldId id="285" r:id="rId3"/>
    <p:sldId id="286" r:id="rId4"/>
    <p:sldId id="289" r:id="rId5"/>
    <p:sldId id="287" r:id="rId6"/>
    <p:sldId id="288" r:id="rId7"/>
    <p:sldId id="294" r:id="rId8"/>
    <p:sldId id="291" r:id="rId9"/>
    <p:sldId id="292" r:id="rId10"/>
    <p:sldId id="293" r:id="rId11"/>
    <p:sldId id="309" r:id="rId12"/>
    <p:sldId id="310" r:id="rId13"/>
    <p:sldId id="311" r:id="rId14"/>
    <p:sldId id="312" r:id="rId15"/>
    <p:sldId id="313" r:id="rId16"/>
    <p:sldId id="298" r:id="rId17"/>
    <p:sldId id="272" r:id="rId18"/>
    <p:sldId id="295" r:id="rId19"/>
    <p:sldId id="299" r:id="rId20"/>
    <p:sldId id="274" r:id="rId21"/>
    <p:sldId id="300" r:id="rId22"/>
    <p:sldId id="280" r:id="rId23"/>
    <p:sldId id="301" r:id="rId24"/>
    <p:sldId id="302" r:id="rId25"/>
    <p:sldId id="271" r:id="rId26"/>
    <p:sldId id="303" r:id="rId27"/>
    <p:sldId id="304" r:id="rId28"/>
    <p:sldId id="261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680D7664-C9B0-4F08-BE48-522D9F556456}">
          <p14:sldIdLst>
            <p14:sldId id="284"/>
            <p14:sldId id="285"/>
            <p14:sldId id="286"/>
            <p14:sldId id="289"/>
            <p14:sldId id="287"/>
            <p14:sldId id="288"/>
            <p14:sldId id="294"/>
            <p14:sldId id="291"/>
            <p14:sldId id="292"/>
            <p14:sldId id="293"/>
            <p14:sldId id="309"/>
            <p14:sldId id="310"/>
            <p14:sldId id="311"/>
            <p14:sldId id="312"/>
            <p14:sldId id="313"/>
            <p14:sldId id="298"/>
            <p14:sldId id="272"/>
            <p14:sldId id="295"/>
            <p14:sldId id="299"/>
            <p14:sldId id="274"/>
            <p14:sldId id="300"/>
            <p14:sldId id="280"/>
            <p14:sldId id="301"/>
            <p14:sldId id="302"/>
            <p14:sldId id="271"/>
            <p14:sldId id="303"/>
            <p14:sldId id="304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EE5"/>
    <a:srgbClr val="ECB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4" d="100"/>
          <a:sy n="84" d="100"/>
        </p:scale>
        <p:origin x="5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C3DEC-F43F-4E1C-9CC5-6474C9917CCF}" type="datetimeFigureOut">
              <a:rPr lang="fr-FR" smtClean="0"/>
              <a:pPr/>
              <a:t>26/11/2020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A8614-2BA1-4F00-A645-07CA301FBF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061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059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/>
          </a:p>
        </p:txBody>
      </p:sp>
      <p:sp>
        <p:nvSpPr>
          <p:cNvPr id="1105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A33785CE-10F5-C742-A014-12B50F6049CF}" type="slidenum">
              <a:rPr lang="fr-FR" altLang="fr-FR"/>
              <a:pPr/>
              <a:t>22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76035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F52D-8BEE-4ADA-A037-800C0BB13891}" type="datetimeFigureOut">
              <a:rPr lang="fr-FR" smtClean="0"/>
              <a:pPr/>
              <a:t>26/11/2020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9E29-B78A-4A63-ADAF-9BD096EDA50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896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F52D-8BEE-4ADA-A037-800C0BB13891}" type="datetimeFigureOut">
              <a:rPr lang="fr-FR" smtClean="0"/>
              <a:pPr/>
              <a:t>26/11/2020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9E29-B78A-4A63-ADAF-9BD096EDA50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84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F52D-8BEE-4ADA-A037-800C0BB13891}" type="datetimeFigureOut">
              <a:rPr lang="fr-FR" smtClean="0"/>
              <a:pPr/>
              <a:t>26/11/2020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9E29-B78A-4A63-ADAF-9BD096EDA50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1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F52D-8BEE-4ADA-A037-800C0BB13891}" type="datetimeFigureOut">
              <a:rPr lang="fr-FR" smtClean="0"/>
              <a:pPr/>
              <a:t>26/11/2020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9E29-B78A-4A63-ADAF-9BD096EDA50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05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F52D-8BEE-4ADA-A037-800C0BB13891}" type="datetimeFigureOut">
              <a:rPr lang="fr-FR" smtClean="0"/>
              <a:pPr/>
              <a:t>26/11/2020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9E29-B78A-4A63-ADAF-9BD096EDA50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68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F52D-8BEE-4ADA-A037-800C0BB13891}" type="datetimeFigureOut">
              <a:rPr lang="fr-FR" smtClean="0"/>
              <a:pPr/>
              <a:t>26/11/2020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9E29-B78A-4A63-ADAF-9BD096EDA50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34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F52D-8BEE-4ADA-A037-800C0BB13891}" type="datetimeFigureOut">
              <a:rPr lang="fr-FR" smtClean="0"/>
              <a:pPr/>
              <a:t>26/11/2020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9E29-B78A-4A63-ADAF-9BD096EDA50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25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F52D-8BEE-4ADA-A037-800C0BB13891}" type="datetimeFigureOut">
              <a:rPr lang="fr-FR" smtClean="0"/>
              <a:pPr/>
              <a:t>26/11/2020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9E29-B78A-4A63-ADAF-9BD096EDA50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99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F52D-8BEE-4ADA-A037-800C0BB13891}" type="datetimeFigureOut">
              <a:rPr lang="fr-FR" smtClean="0"/>
              <a:pPr/>
              <a:t>26/11/2020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9E29-B78A-4A63-ADAF-9BD096EDA50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31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F52D-8BEE-4ADA-A037-800C0BB13891}" type="datetimeFigureOut">
              <a:rPr lang="fr-FR" smtClean="0"/>
              <a:pPr/>
              <a:t>26/11/2020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9E29-B78A-4A63-ADAF-9BD096EDA50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925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F52D-8BEE-4ADA-A037-800C0BB13891}" type="datetimeFigureOut">
              <a:rPr lang="fr-FR" smtClean="0"/>
              <a:pPr/>
              <a:t>26/11/2020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9E29-B78A-4A63-ADAF-9BD096EDA50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85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6F52D-8BEE-4ADA-A037-800C0BB13891}" type="datetimeFigureOut">
              <a:rPr lang="fr-FR" smtClean="0"/>
              <a:pPr/>
              <a:t>26/11/2020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E9E29-B78A-4A63-ADAF-9BD096EDA50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5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ulien-gracq.paysdelaloire.e-lyco.fr/arts-plastiques-accueil/arts-plastique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406" cy="688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108"/>
            <a:ext cx="9186406" cy="688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619672" y="3068960"/>
            <a:ext cx="6372200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4000" b="1" dirty="0" smtClean="0">
                <a:solidFill>
                  <a:srgbClr val="FF99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, Saint-Andrew's Queen" panose="02000500000000000000" pitchFamily="2" charset="0"/>
              </a:rPr>
              <a:t>La spécialité Langues, littératures et civilisations étrangères en anglais</a:t>
            </a:r>
            <a:endParaRPr lang="fr-FR" sz="4000" b="1" dirty="0">
              <a:solidFill>
                <a:srgbClr val="FF99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ellyka, Saint-Andrew's Queen" panose="02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2" y="0"/>
            <a:ext cx="9186406" cy="68851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Titre 2"/>
          <p:cNvSpPr txBox="1">
            <a:spLocks/>
          </p:cNvSpPr>
          <p:nvPr/>
        </p:nvSpPr>
        <p:spPr>
          <a:xfrm>
            <a:off x="683568" y="11430"/>
            <a:ext cx="8228763" cy="92134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987" dirty="0" smtClean="0">
                <a:latin typeface="Bodoni MT Poster Compressed" pitchFamily="18"/>
              </a:rPr>
              <a:t>La Spécialité LLCE</a:t>
            </a:r>
            <a:endParaRPr lang="fr-FR" sz="5987" dirty="0">
              <a:latin typeface="Bodoni MT Poster Compressed" pitchFamily="18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7420599" y="188640"/>
            <a:ext cx="1632756" cy="8392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ce réservé du texte 1"/>
          <p:cNvSpPr txBox="1">
            <a:spLocks/>
          </p:cNvSpPr>
          <p:nvPr/>
        </p:nvSpPr>
        <p:spPr>
          <a:xfrm>
            <a:off x="683568" y="1227977"/>
            <a:ext cx="8228763" cy="54942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45000"/>
              <a:buFont typeface="StarSymbol"/>
              <a:buChar char="●"/>
            </a:pPr>
            <a:r>
              <a:rPr lang="fr-FR" sz="1814" dirty="0" smtClean="0"/>
              <a:t>Objectifs de la spécialité :</a:t>
            </a:r>
          </a:p>
          <a:p>
            <a:pPr lvl="1" hangingPunct="0">
              <a:spcBef>
                <a:spcPts val="0"/>
              </a:spcBef>
              <a:spcAft>
                <a:spcPts val="1285"/>
              </a:spcAft>
              <a:buSzPct val="75000"/>
              <a:buFont typeface="StarSymbol"/>
              <a:buChar char="–"/>
            </a:pPr>
            <a:r>
              <a:rPr lang="fr-FR" sz="1633" dirty="0" smtClean="0">
                <a:latin typeface="Arial" pitchFamily="18"/>
                <a:ea typeface="Microsoft YaHei" pitchFamily="2"/>
                <a:cs typeface="Mangal" pitchFamily="2"/>
              </a:rPr>
              <a:t>Explorer la langue, la littérature, et la culture de manière approfondie, développer le goût de lire, contribuer à développer les compétences orales.</a:t>
            </a:r>
          </a:p>
          <a:p>
            <a:pPr>
              <a:buSzPct val="45000"/>
              <a:buFont typeface="StarSymbol"/>
              <a:buChar char="●"/>
            </a:pPr>
            <a:r>
              <a:rPr lang="fr-FR" sz="1814" dirty="0" smtClean="0"/>
              <a:t>Supports :</a:t>
            </a:r>
          </a:p>
          <a:p>
            <a:pPr lvl="1" hangingPunct="0">
              <a:spcBef>
                <a:spcPts val="0"/>
              </a:spcBef>
              <a:spcAft>
                <a:spcPts val="1285"/>
              </a:spcAft>
              <a:buSzPct val="75000"/>
              <a:buFont typeface="StarSymbol"/>
              <a:buChar char="–"/>
            </a:pPr>
            <a:r>
              <a:rPr lang="fr-FR" sz="1633" dirty="0" smtClean="0">
                <a:latin typeface="Arial" pitchFamily="18"/>
                <a:ea typeface="Microsoft YaHei" pitchFamily="2"/>
                <a:cs typeface="Mangal" pitchFamily="2"/>
              </a:rPr>
              <a:t>Documents littéraires, autres formes d'expressions artistiques et intellectuelle, articles de presse civilisationnels ou historiques</a:t>
            </a:r>
          </a:p>
          <a:p>
            <a:pPr lvl="1" hangingPunct="0">
              <a:spcBef>
                <a:spcPts val="0"/>
              </a:spcBef>
              <a:spcAft>
                <a:spcPts val="1285"/>
              </a:spcAft>
              <a:buSzPct val="75000"/>
              <a:buFont typeface="StarSymbol"/>
              <a:buChar char="–"/>
            </a:pPr>
            <a:r>
              <a:rPr lang="fr-FR" sz="1633" dirty="0" smtClean="0">
                <a:latin typeface="Arial" pitchFamily="18"/>
                <a:ea typeface="Microsoft YaHei" pitchFamily="2"/>
                <a:cs typeface="Mangal" pitchFamily="2"/>
              </a:rPr>
              <a:t>2 œuvres complètes en anglais et une œuvre filmique.</a:t>
            </a:r>
          </a:p>
          <a:p>
            <a:pPr>
              <a:buSzPct val="45000"/>
              <a:buFont typeface="StarSymbol"/>
              <a:buChar char="●"/>
            </a:pPr>
            <a:r>
              <a:rPr lang="fr-FR" sz="1814" dirty="0" smtClean="0"/>
              <a:t>Evaluation :</a:t>
            </a:r>
          </a:p>
          <a:p>
            <a:pPr lvl="1" hangingPunct="0">
              <a:spcBef>
                <a:spcPts val="0"/>
              </a:spcBef>
              <a:spcAft>
                <a:spcPts val="1285"/>
              </a:spcAft>
              <a:buSzPct val="75000"/>
              <a:buFont typeface="StarSymbol"/>
              <a:buChar char="–"/>
            </a:pPr>
            <a:r>
              <a:rPr lang="fr-FR" sz="1633" dirty="0" smtClean="0">
                <a:latin typeface="Arial" pitchFamily="18"/>
                <a:ea typeface="Microsoft YaHei" pitchFamily="2"/>
                <a:cs typeface="Mangal" pitchFamily="2"/>
              </a:rPr>
              <a:t>Un dossier personnel à présenter à l'oral en lien avec le programme (20 minutes)</a:t>
            </a:r>
          </a:p>
          <a:p>
            <a:pPr lvl="1" hangingPunct="0">
              <a:spcBef>
                <a:spcPts val="0"/>
              </a:spcBef>
              <a:spcAft>
                <a:spcPts val="1285"/>
              </a:spcAft>
              <a:buSzPct val="75000"/>
              <a:buFont typeface="StarSymbol"/>
              <a:buChar char="–"/>
            </a:pPr>
            <a:r>
              <a:rPr lang="fr-FR" sz="1633" dirty="0" smtClean="0">
                <a:latin typeface="Arial" pitchFamily="18"/>
                <a:ea typeface="Microsoft YaHei" pitchFamily="2"/>
                <a:cs typeface="Mangal" pitchFamily="2"/>
              </a:rPr>
              <a:t>Une épreuve écrite (3h30) et une en fin de première si abandon de la spécialité.</a:t>
            </a:r>
          </a:p>
          <a:p>
            <a:pPr>
              <a:buSzPct val="45000"/>
              <a:buFont typeface="StarSymbol"/>
              <a:buChar char="●"/>
            </a:pPr>
            <a:r>
              <a:rPr lang="fr-FR" sz="1814" dirty="0" smtClean="0">
                <a:solidFill>
                  <a:srgbClr val="004586"/>
                </a:solidFill>
              </a:rPr>
              <a:t>Et comme en Monde Contemporain...</a:t>
            </a:r>
          </a:p>
          <a:p>
            <a:pPr lvl="1" hangingPunct="0">
              <a:spcBef>
                <a:spcPts val="0"/>
              </a:spcBef>
              <a:spcAft>
                <a:spcPts val="1285"/>
              </a:spcAft>
              <a:buSzPct val="75000"/>
              <a:buFont typeface="StarSymbol"/>
              <a:buChar char="–"/>
            </a:pPr>
            <a:r>
              <a:rPr lang="fr-FR" sz="1633" dirty="0" smtClean="0">
                <a:solidFill>
                  <a:srgbClr val="004586"/>
                </a:solidFill>
                <a:latin typeface="Arial" pitchFamily="18"/>
                <a:ea typeface="Microsoft YaHei" pitchFamily="2"/>
                <a:cs typeface="Mangal" pitchFamily="2"/>
              </a:rPr>
              <a:t>Même niveau d'exigence</a:t>
            </a:r>
          </a:p>
          <a:p>
            <a:pPr lvl="1" hangingPunct="0">
              <a:spcBef>
                <a:spcPts val="0"/>
              </a:spcBef>
              <a:spcAft>
                <a:spcPts val="1285"/>
              </a:spcAft>
              <a:buSzPct val="75000"/>
              <a:buFont typeface="StarSymbol"/>
              <a:buChar char="–"/>
            </a:pPr>
            <a:r>
              <a:rPr lang="fr-FR" sz="1633" dirty="0" smtClean="0">
                <a:solidFill>
                  <a:srgbClr val="004586"/>
                </a:solidFill>
                <a:latin typeface="Arial" pitchFamily="18"/>
                <a:ea typeface="Microsoft YaHei" pitchFamily="2"/>
                <a:cs typeface="Mangal" pitchFamily="2"/>
              </a:rPr>
              <a:t>Finalité commune : favoriser une connaissance fine des langues et cultures concernées, développer le goût de lire, développer les compétences communicationnelles écrites et orales, renforcer un sens critique, se préparer à la mobilité internationale, s'installer dans une démarche de projet et utiliser les outils numériques.</a:t>
            </a:r>
            <a:endParaRPr lang="fr-FR" sz="1633" dirty="0">
              <a:solidFill>
                <a:srgbClr val="004586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173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108"/>
            <a:ext cx="9186406" cy="688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7314746" y="75467"/>
            <a:ext cx="1698066" cy="1688270"/>
          </a:xfrm>
          <a:prstGeom prst="rect">
            <a:avLst/>
          </a:prstGeom>
          <a:noFill/>
          <a:ln w="0">
            <a:solidFill>
              <a:srgbClr val="808080"/>
            </a:solidFill>
            <a:prstDash val="solid"/>
          </a:ln>
        </p:spPr>
      </p:pic>
      <p:sp>
        <p:nvSpPr>
          <p:cNvPr id="5" name="Espace réservé du texte 1"/>
          <p:cNvSpPr txBox="1">
            <a:spLocks/>
          </p:cNvSpPr>
          <p:nvPr/>
        </p:nvSpPr>
        <p:spPr>
          <a:xfrm>
            <a:off x="852282" y="620688"/>
            <a:ext cx="4032448" cy="316835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45000"/>
              <a:buFont typeface="StarSymbol"/>
              <a:buChar char="●"/>
            </a:pPr>
            <a:r>
              <a:rPr lang="fr-FR" b="1" u="sng" smtClean="0"/>
              <a:t>En 1ère</a:t>
            </a:r>
          </a:p>
          <a:p>
            <a:pPr lvl="1" hangingPunct="0">
              <a:spcBef>
                <a:spcPts val="0"/>
              </a:spcBef>
              <a:spcAft>
                <a:spcPts val="1285"/>
              </a:spcAft>
              <a:buSzPct val="75000"/>
              <a:buFont typeface="StarSymbol"/>
              <a:buChar char="–"/>
            </a:pPr>
            <a:r>
              <a:rPr lang="fr-FR" sz="2903" smtClean="0">
                <a:latin typeface="Arial" pitchFamily="18"/>
                <a:ea typeface="Microsoft YaHei" pitchFamily="2"/>
                <a:cs typeface="Mangal" pitchFamily="2"/>
              </a:rPr>
              <a:t>4h hebdo</a:t>
            </a:r>
          </a:p>
          <a:p>
            <a:pPr lvl="1" hangingPunct="0">
              <a:spcBef>
                <a:spcPts val="0"/>
              </a:spcBef>
              <a:spcAft>
                <a:spcPts val="1285"/>
              </a:spcAft>
              <a:buSzPct val="75000"/>
              <a:buFont typeface="StarSymbol"/>
              <a:buChar char="–"/>
            </a:pPr>
            <a:r>
              <a:rPr lang="fr-FR" sz="2903" smtClean="0">
                <a:latin typeface="Arial" pitchFamily="18"/>
                <a:ea typeface="Microsoft YaHei" pitchFamily="2"/>
                <a:cs typeface="Mangal" pitchFamily="2"/>
              </a:rPr>
              <a:t>Niveau ciblé B2</a:t>
            </a:r>
          </a:p>
          <a:p>
            <a:pPr lvl="1" hangingPunct="0">
              <a:spcBef>
                <a:spcPts val="0"/>
              </a:spcBef>
              <a:spcAft>
                <a:spcPts val="1285"/>
              </a:spcAft>
              <a:buSzPct val="75000"/>
              <a:buFont typeface="StarSymbol"/>
              <a:buChar char="–"/>
            </a:pPr>
            <a:r>
              <a:rPr lang="fr-FR" sz="2903" smtClean="0">
                <a:latin typeface="Arial" pitchFamily="18"/>
                <a:ea typeface="Microsoft YaHei" pitchFamily="2"/>
                <a:cs typeface="Mangal" pitchFamily="2"/>
              </a:rPr>
              <a:t>2 thématiques (« </a:t>
            </a:r>
            <a:r>
              <a:rPr lang="fr-FR" sz="2903" i="1" smtClean="0">
                <a:latin typeface="Arial" pitchFamily="18"/>
                <a:ea typeface="Microsoft YaHei" pitchFamily="2"/>
                <a:cs typeface="Mangal" pitchFamily="2"/>
              </a:rPr>
              <a:t>Imaginaires »</a:t>
            </a:r>
            <a:r>
              <a:rPr lang="fr-FR" sz="2903" smtClean="0">
                <a:latin typeface="Arial" pitchFamily="18"/>
                <a:ea typeface="Microsoft YaHei" pitchFamily="2"/>
                <a:cs typeface="Mangal" pitchFamily="2"/>
              </a:rPr>
              <a:t> et « </a:t>
            </a:r>
            <a:r>
              <a:rPr lang="fr-FR" sz="2903" i="1" smtClean="0">
                <a:latin typeface="Arial" pitchFamily="18"/>
                <a:ea typeface="Microsoft YaHei" pitchFamily="2"/>
                <a:cs typeface="Mangal" pitchFamily="2"/>
              </a:rPr>
              <a:t>Rencontres </a:t>
            </a:r>
            <a:r>
              <a:rPr lang="fr-FR" sz="2903" smtClean="0">
                <a:latin typeface="Arial" pitchFamily="18"/>
                <a:ea typeface="Microsoft YaHei" pitchFamily="2"/>
                <a:cs typeface="Mangal" pitchFamily="2"/>
              </a:rPr>
              <a:t>»)</a:t>
            </a:r>
            <a:endParaRPr lang="fr-FR" sz="2903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4883574" y="2173999"/>
            <a:ext cx="4015273" cy="45256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45000"/>
              <a:buFont typeface="StarSymbol"/>
              <a:buChar char="●"/>
            </a:pPr>
            <a:r>
              <a:rPr lang="fr-FR" b="1" u="sng" dirty="0" smtClean="0"/>
              <a:t>En terminale</a:t>
            </a:r>
          </a:p>
          <a:p>
            <a:pPr lvl="1" hangingPunct="0">
              <a:spcBef>
                <a:spcPts val="0"/>
              </a:spcBef>
              <a:spcAft>
                <a:spcPts val="1285"/>
              </a:spcAft>
              <a:buSzPct val="75000"/>
              <a:buFont typeface="StarSymbol"/>
              <a:buChar char="–"/>
            </a:pPr>
            <a:r>
              <a:rPr lang="fr-FR" sz="2903" dirty="0" smtClean="0">
                <a:latin typeface="Arial" pitchFamily="18"/>
                <a:ea typeface="Microsoft YaHei" pitchFamily="2"/>
                <a:cs typeface="Mangal" pitchFamily="2"/>
              </a:rPr>
              <a:t>6h hebdo</a:t>
            </a:r>
          </a:p>
          <a:p>
            <a:pPr lvl="1" hangingPunct="0">
              <a:spcBef>
                <a:spcPts val="0"/>
              </a:spcBef>
              <a:spcAft>
                <a:spcPts val="1285"/>
              </a:spcAft>
              <a:buSzPct val="75000"/>
              <a:buFont typeface="StarSymbol"/>
              <a:buChar char="–"/>
            </a:pPr>
            <a:r>
              <a:rPr lang="fr-FR" sz="2903" dirty="0" smtClean="0">
                <a:latin typeface="Arial" pitchFamily="18"/>
                <a:ea typeface="Microsoft YaHei" pitchFamily="2"/>
                <a:cs typeface="Mangal" pitchFamily="2"/>
              </a:rPr>
              <a:t>Niveau ciblé C1</a:t>
            </a:r>
          </a:p>
          <a:p>
            <a:pPr lvl="1" hangingPunct="0">
              <a:spcBef>
                <a:spcPts val="0"/>
              </a:spcBef>
              <a:spcAft>
                <a:spcPts val="1285"/>
              </a:spcAft>
              <a:buSzPct val="75000"/>
              <a:buFont typeface="StarSymbol"/>
              <a:buChar char="–"/>
            </a:pPr>
            <a:r>
              <a:rPr lang="fr-FR" sz="2903" dirty="0" smtClean="0">
                <a:latin typeface="Arial" pitchFamily="18"/>
                <a:ea typeface="Microsoft YaHei" pitchFamily="2"/>
                <a:cs typeface="Mangal" pitchFamily="2"/>
              </a:rPr>
              <a:t>3 thématiques (« </a:t>
            </a:r>
            <a:r>
              <a:rPr lang="fr-FR" sz="2903" i="1" dirty="0" smtClean="0">
                <a:latin typeface="Arial" pitchFamily="18"/>
                <a:ea typeface="Microsoft YaHei" pitchFamily="2"/>
                <a:cs typeface="Mangal" pitchFamily="2"/>
              </a:rPr>
              <a:t>Arts et débats d'idées</a:t>
            </a:r>
            <a:r>
              <a:rPr lang="fr-FR" sz="2903" dirty="0" smtClean="0">
                <a:latin typeface="Arial" pitchFamily="18"/>
                <a:ea typeface="Microsoft YaHei" pitchFamily="2"/>
                <a:cs typeface="Mangal" pitchFamily="2"/>
              </a:rPr>
              <a:t> », « </a:t>
            </a:r>
            <a:r>
              <a:rPr lang="fr-FR" sz="2903" i="1" dirty="0" smtClean="0">
                <a:latin typeface="Arial" pitchFamily="18"/>
                <a:ea typeface="Microsoft YaHei" pitchFamily="2"/>
                <a:cs typeface="Mangal" pitchFamily="2"/>
              </a:rPr>
              <a:t>expression et construction de soi</a:t>
            </a:r>
            <a:r>
              <a:rPr lang="fr-FR" sz="2903" dirty="0" smtClean="0">
                <a:latin typeface="Arial" pitchFamily="18"/>
                <a:ea typeface="Microsoft YaHei" pitchFamily="2"/>
                <a:cs typeface="Mangal" pitchFamily="2"/>
              </a:rPr>
              <a:t> » et « </a:t>
            </a:r>
            <a:r>
              <a:rPr lang="fr-FR" sz="2903" i="1" dirty="0" smtClean="0">
                <a:latin typeface="Arial" pitchFamily="18"/>
                <a:ea typeface="Microsoft YaHei" pitchFamily="2"/>
                <a:cs typeface="Mangal" pitchFamily="2"/>
              </a:rPr>
              <a:t>voyages, territoires et frontières</a:t>
            </a:r>
            <a:r>
              <a:rPr lang="fr-FR" sz="2903" dirty="0" smtClean="0">
                <a:latin typeface="Arial" pitchFamily="18"/>
                <a:ea typeface="Microsoft YaHei" pitchFamily="2"/>
                <a:cs typeface="Mangal" pitchFamily="2"/>
              </a:rPr>
              <a:t> »)</a:t>
            </a:r>
            <a:endParaRPr lang="fr-FR" sz="2903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1547664" y="4214517"/>
            <a:ext cx="2081764" cy="18055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2"/>
          <p:cNvSpPr txBox="1">
            <a:spLocks/>
          </p:cNvSpPr>
          <p:nvPr/>
        </p:nvSpPr>
        <p:spPr>
          <a:xfrm>
            <a:off x="4443554" y="30943"/>
            <a:ext cx="3312368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 smtClean="0">
                <a:latin typeface="Bodoni MT Poster Compressed" pitchFamily="18"/>
              </a:rPr>
              <a:t>La Spécialité LLCE</a:t>
            </a:r>
            <a:endParaRPr lang="fr-FR" sz="4000" dirty="0">
              <a:latin typeface="Bodoni MT Poster Compressed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407600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108"/>
            <a:ext cx="9186406" cy="688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619672" y="3068960"/>
            <a:ext cx="6372200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4000" b="1" dirty="0" smtClean="0">
                <a:solidFill>
                  <a:srgbClr val="FF99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, Saint-Andrew's Queen" panose="02000500000000000000" pitchFamily="2" charset="0"/>
              </a:rPr>
              <a:t>La spécialité </a:t>
            </a:r>
            <a:r>
              <a:rPr lang="fr-FR" sz="4000" b="1" dirty="0" smtClean="0">
                <a:solidFill>
                  <a:srgbClr val="FF99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, Saint-Andrew's Queen" panose="02000500000000000000" pitchFamily="2" charset="0"/>
              </a:rPr>
              <a:t>Monde contemporain en anglais</a:t>
            </a:r>
            <a:endParaRPr lang="fr-FR" sz="4000" b="1" dirty="0">
              <a:solidFill>
                <a:srgbClr val="FF99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ellyka, Saint-Andrew's Quee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42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108"/>
            <a:ext cx="9186406" cy="688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755576" y="18612"/>
            <a:ext cx="8228763" cy="92134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987" smtClean="0">
                <a:latin typeface="Bodoni MT Poster Compressed" pitchFamily="18"/>
              </a:rPr>
              <a:t>La Spécialité MONDE CONTEMPORAIN</a:t>
            </a:r>
            <a:endParaRPr lang="fr-FR" sz="5987" dirty="0">
              <a:latin typeface="Bodoni MT Poster Compressed" pitchFamily="18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7512586" y="51613"/>
            <a:ext cx="1632756" cy="8392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ce réservé du texte 2"/>
          <p:cNvSpPr txBox="1">
            <a:spLocks/>
          </p:cNvSpPr>
          <p:nvPr/>
        </p:nvSpPr>
        <p:spPr>
          <a:xfrm>
            <a:off x="457498" y="1241255"/>
            <a:ext cx="8228763" cy="55654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45000"/>
              <a:buFont typeface="StarSymbol"/>
              <a:buChar char="●"/>
            </a:pPr>
            <a:r>
              <a:rPr lang="fr-FR" sz="1814" dirty="0" smtClean="0"/>
              <a:t>Objectifs de la spécialité :</a:t>
            </a:r>
          </a:p>
          <a:p>
            <a:pPr lvl="1" hangingPunct="0">
              <a:spcBef>
                <a:spcPts val="0"/>
              </a:spcBef>
              <a:spcAft>
                <a:spcPts val="1285"/>
              </a:spcAft>
              <a:buSzPct val="75000"/>
              <a:buFont typeface="StarSymbol"/>
              <a:buChar char="–"/>
            </a:pPr>
            <a:r>
              <a:rPr lang="fr-FR" sz="1451" dirty="0" smtClean="0">
                <a:latin typeface="Arial" pitchFamily="18"/>
                <a:ea typeface="Microsoft YaHei" pitchFamily="2"/>
                <a:cs typeface="Mangal" pitchFamily="2"/>
              </a:rPr>
              <a:t>Explorer la langue anglaise et le monde anglophone contemporain de manière approfondie, développer les compétences communicationnelles, développer le goût de lire.</a:t>
            </a:r>
          </a:p>
          <a:p>
            <a:pPr>
              <a:buSzPct val="45000"/>
              <a:buFont typeface="StarSymbol"/>
              <a:buChar char="●"/>
            </a:pPr>
            <a:r>
              <a:rPr lang="fr-FR" sz="1814" dirty="0" smtClean="0"/>
              <a:t>Supports :</a:t>
            </a:r>
          </a:p>
          <a:p>
            <a:pPr lvl="1" hangingPunct="0">
              <a:spcBef>
                <a:spcPts val="0"/>
              </a:spcBef>
              <a:spcAft>
                <a:spcPts val="1285"/>
              </a:spcAft>
              <a:buSzPct val="75000"/>
              <a:buFont typeface="StarSymbol"/>
              <a:buChar char="–"/>
            </a:pPr>
            <a:r>
              <a:rPr lang="fr-FR" sz="1451" dirty="0" smtClean="0">
                <a:latin typeface="Arial" pitchFamily="18"/>
                <a:ea typeface="Microsoft YaHei" pitchFamily="2"/>
                <a:cs typeface="Mangal" pitchFamily="2"/>
              </a:rPr>
              <a:t>Documents provenant de la presse écrite et audiovisuelle, discours, essais, dossiers journalistiques, rapports d'enquêtes...</a:t>
            </a:r>
          </a:p>
          <a:p>
            <a:pPr lvl="1" hangingPunct="0">
              <a:spcBef>
                <a:spcPts val="0"/>
              </a:spcBef>
              <a:spcAft>
                <a:spcPts val="1285"/>
              </a:spcAft>
              <a:buSzPct val="75000"/>
              <a:buFont typeface="StarSymbol"/>
              <a:buChar char="–"/>
            </a:pPr>
            <a:r>
              <a:rPr lang="fr-FR" sz="1451" dirty="0" smtClean="0">
                <a:latin typeface="Arial" pitchFamily="18"/>
                <a:ea typeface="Microsoft YaHei" pitchFamily="2"/>
                <a:cs typeface="Mangal" pitchFamily="2"/>
              </a:rPr>
              <a:t>Œuvres de fiction</a:t>
            </a:r>
          </a:p>
          <a:p>
            <a:pPr lvl="1" hangingPunct="0">
              <a:spcBef>
                <a:spcPts val="0"/>
              </a:spcBef>
              <a:spcAft>
                <a:spcPts val="1285"/>
              </a:spcAft>
              <a:buSzPct val="75000"/>
              <a:buFont typeface="StarSymbol"/>
              <a:buChar char="–"/>
            </a:pPr>
            <a:r>
              <a:rPr lang="fr-FR" sz="1451" dirty="0" smtClean="0">
                <a:latin typeface="Arial" pitchFamily="18"/>
                <a:ea typeface="Microsoft YaHei" pitchFamily="2"/>
                <a:cs typeface="Mangal" pitchFamily="2"/>
              </a:rPr>
              <a:t>Publications scientifiques</a:t>
            </a:r>
          </a:p>
          <a:p>
            <a:pPr lvl="1" hangingPunct="0">
              <a:spcBef>
                <a:spcPts val="0"/>
              </a:spcBef>
              <a:spcAft>
                <a:spcPts val="1285"/>
              </a:spcAft>
              <a:buSzPct val="75000"/>
              <a:buFont typeface="StarSymbol"/>
              <a:buChar char="–"/>
            </a:pPr>
            <a:r>
              <a:rPr lang="fr-FR" sz="1451" dirty="0" smtClean="0">
                <a:latin typeface="Arial" pitchFamily="18"/>
                <a:ea typeface="Microsoft YaHei" pitchFamily="2"/>
                <a:cs typeface="Mangal" pitchFamily="2"/>
              </a:rPr>
              <a:t>Documents iconographiques, filmiques, œuvres musicales...</a:t>
            </a:r>
          </a:p>
          <a:p>
            <a:pPr>
              <a:buSzPct val="45000"/>
              <a:buFont typeface="StarSymbol"/>
              <a:buChar char="●"/>
            </a:pPr>
            <a:r>
              <a:rPr lang="fr-FR" sz="1633" dirty="0" smtClean="0"/>
              <a:t>Evaluation :</a:t>
            </a:r>
          </a:p>
          <a:p>
            <a:pPr lvl="1" hangingPunct="0">
              <a:spcBef>
                <a:spcPts val="0"/>
              </a:spcBef>
              <a:spcAft>
                <a:spcPts val="1285"/>
              </a:spcAft>
              <a:buSzPct val="75000"/>
              <a:buFont typeface="StarSymbol"/>
              <a:buChar char="–"/>
            </a:pPr>
            <a:r>
              <a:rPr lang="fr-FR" sz="1451" dirty="0" smtClean="0">
                <a:latin typeface="Arial" pitchFamily="18"/>
                <a:ea typeface="Microsoft YaHei" pitchFamily="2"/>
                <a:cs typeface="Mangal" pitchFamily="2"/>
              </a:rPr>
              <a:t>Un dossier personnel à présenter à l'oral en lien avec le programme (20 minutes)</a:t>
            </a:r>
          </a:p>
          <a:p>
            <a:pPr lvl="1" hangingPunct="0">
              <a:spcBef>
                <a:spcPts val="0"/>
              </a:spcBef>
              <a:spcAft>
                <a:spcPts val="1285"/>
              </a:spcAft>
              <a:buSzPct val="75000"/>
              <a:buFont typeface="StarSymbol"/>
              <a:buChar char="–"/>
            </a:pPr>
            <a:r>
              <a:rPr lang="fr-FR" sz="1451" dirty="0" smtClean="0">
                <a:latin typeface="Arial" pitchFamily="18"/>
                <a:ea typeface="Microsoft YaHei" pitchFamily="2"/>
                <a:cs typeface="Mangal" pitchFamily="2"/>
              </a:rPr>
              <a:t>Une épreuve écrite (3h30) et une en fin de première si abandon de la spécialité.</a:t>
            </a:r>
          </a:p>
          <a:p>
            <a:pPr>
              <a:buSzPct val="45000"/>
              <a:buFont typeface="StarSymbol"/>
              <a:buChar char="●"/>
            </a:pPr>
            <a:r>
              <a:rPr lang="fr-FR" sz="1633" dirty="0" smtClean="0">
                <a:solidFill>
                  <a:srgbClr val="004586"/>
                </a:solidFill>
              </a:rPr>
              <a:t>Et comme en LLCE...</a:t>
            </a:r>
          </a:p>
          <a:p>
            <a:pPr lvl="1" hangingPunct="0">
              <a:spcBef>
                <a:spcPts val="0"/>
              </a:spcBef>
              <a:spcAft>
                <a:spcPts val="1285"/>
              </a:spcAft>
              <a:buSzPct val="75000"/>
              <a:buFont typeface="StarSymbol"/>
              <a:buChar char="–"/>
            </a:pPr>
            <a:r>
              <a:rPr lang="fr-FR" sz="1451" dirty="0" smtClean="0">
                <a:solidFill>
                  <a:srgbClr val="004586"/>
                </a:solidFill>
                <a:latin typeface="Arial" pitchFamily="18"/>
                <a:ea typeface="Microsoft YaHei" pitchFamily="2"/>
                <a:cs typeface="Mangal" pitchFamily="2"/>
              </a:rPr>
              <a:t>Même niveau d'exigence</a:t>
            </a:r>
          </a:p>
          <a:p>
            <a:pPr lvl="1" hangingPunct="0">
              <a:spcBef>
                <a:spcPts val="0"/>
              </a:spcBef>
              <a:spcAft>
                <a:spcPts val="1285"/>
              </a:spcAft>
              <a:buSzPct val="75000"/>
              <a:buFont typeface="StarSymbol"/>
              <a:buChar char="–"/>
            </a:pPr>
            <a:r>
              <a:rPr lang="fr-FR" sz="1451" dirty="0" smtClean="0">
                <a:solidFill>
                  <a:srgbClr val="004586"/>
                </a:solidFill>
                <a:latin typeface="Arial" pitchFamily="18"/>
                <a:ea typeface="Microsoft YaHei" pitchFamily="2"/>
                <a:cs typeface="Mangal" pitchFamily="2"/>
              </a:rPr>
              <a:t>Finalité commune : favoriser une connaissance fine des langues et cultures concernées, développer le goût de lire, développer les compétences communicationnelles écrites et orales, renforcer un sens critique, se préparer à la mobilité internationale, s'installer dans une démarche de projet et utiliser les outils numériques.</a:t>
            </a:r>
            <a:endParaRPr lang="fr-FR" sz="1451" dirty="0">
              <a:solidFill>
                <a:srgbClr val="004586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970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108"/>
            <a:ext cx="9186406" cy="688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texte 1"/>
          <p:cNvSpPr txBox="1">
            <a:spLocks/>
          </p:cNvSpPr>
          <p:nvPr/>
        </p:nvSpPr>
        <p:spPr>
          <a:xfrm>
            <a:off x="827585" y="1628800"/>
            <a:ext cx="3960440" cy="453650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45000"/>
              <a:buFont typeface="StarSymbol"/>
              <a:buChar char="●"/>
            </a:pPr>
            <a:r>
              <a:rPr lang="fr-FR" b="1" u="sng" smtClean="0"/>
              <a:t>En 1ère</a:t>
            </a:r>
          </a:p>
          <a:p>
            <a:pPr lvl="1" hangingPunct="0">
              <a:spcBef>
                <a:spcPts val="0"/>
              </a:spcBef>
              <a:spcAft>
                <a:spcPts val="1285"/>
              </a:spcAft>
              <a:buSzPct val="75000"/>
              <a:buFont typeface="StarSymbol"/>
              <a:buChar char="–"/>
            </a:pPr>
            <a:r>
              <a:rPr lang="fr-FR" sz="2903" smtClean="0">
                <a:latin typeface="Arial" pitchFamily="18"/>
                <a:ea typeface="Microsoft YaHei" pitchFamily="2"/>
                <a:cs typeface="Mangal" pitchFamily="2"/>
              </a:rPr>
              <a:t>4h hebdo</a:t>
            </a:r>
          </a:p>
          <a:p>
            <a:pPr lvl="1" hangingPunct="0">
              <a:spcBef>
                <a:spcPts val="0"/>
              </a:spcBef>
              <a:spcAft>
                <a:spcPts val="1285"/>
              </a:spcAft>
              <a:buSzPct val="75000"/>
              <a:buFont typeface="StarSymbol"/>
              <a:buChar char="–"/>
            </a:pPr>
            <a:r>
              <a:rPr lang="fr-FR" sz="2903" smtClean="0">
                <a:latin typeface="Arial" pitchFamily="18"/>
                <a:ea typeface="Microsoft YaHei" pitchFamily="2"/>
                <a:cs typeface="Mangal" pitchFamily="2"/>
              </a:rPr>
              <a:t>Niveau ciblé B2</a:t>
            </a:r>
          </a:p>
          <a:p>
            <a:pPr lvl="1" hangingPunct="0">
              <a:spcBef>
                <a:spcPts val="0"/>
              </a:spcBef>
              <a:spcAft>
                <a:spcPts val="1285"/>
              </a:spcAft>
              <a:buSzPct val="75000"/>
              <a:buFont typeface="StarSymbol"/>
              <a:buChar char="–"/>
            </a:pPr>
            <a:r>
              <a:rPr lang="fr-FR" sz="2903" smtClean="0">
                <a:latin typeface="Arial" pitchFamily="18"/>
                <a:ea typeface="Microsoft YaHei" pitchFamily="2"/>
                <a:cs typeface="Mangal" pitchFamily="2"/>
              </a:rPr>
              <a:t>2 thématiques (« </a:t>
            </a:r>
            <a:r>
              <a:rPr lang="fr-FR" sz="2903" i="1" smtClean="0">
                <a:latin typeface="Arial" pitchFamily="18"/>
                <a:ea typeface="Microsoft YaHei" pitchFamily="2"/>
                <a:cs typeface="Mangal" pitchFamily="2"/>
              </a:rPr>
              <a:t>savoirs, création, innovation</a:t>
            </a:r>
            <a:r>
              <a:rPr lang="fr-FR" sz="2903" smtClean="0">
                <a:latin typeface="Arial" pitchFamily="18"/>
                <a:ea typeface="Microsoft YaHei" pitchFamily="2"/>
                <a:cs typeface="Mangal" pitchFamily="2"/>
              </a:rPr>
              <a:t> » et « </a:t>
            </a:r>
            <a:r>
              <a:rPr lang="fr-FR" sz="2903" i="1" smtClean="0">
                <a:latin typeface="Arial" pitchFamily="18"/>
                <a:ea typeface="Microsoft YaHei" pitchFamily="2"/>
                <a:cs typeface="Mangal" pitchFamily="2"/>
              </a:rPr>
              <a:t>représentations</a:t>
            </a:r>
            <a:r>
              <a:rPr lang="fr-FR" sz="2903" smtClean="0">
                <a:latin typeface="Arial" pitchFamily="18"/>
                <a:ea typeface="Microsoft YaHei" pitchFamily="2"/>
                <a:cs typeface="Mangal" pitchFamily="2"/>
              </a:rPr>
              <a:t> »)</a:t>
            </a:r>
            <a:endParaRPr lang="fr-FR" sz="2903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4725250" y="469292"/>
            <a:ext cx="4015273" cy="45256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45000"/>
              <a:buFont typeface="StarSymbol"/>
              <a:buChar char="●"/>
            </a:pPr>
            <a:r>
              <a:rPr lang="fr-FR" b="1" u="sng" dirty="0" smtClean="0"/>
              <a:t>En terminale</a:t>
            </a:r>
          </a:p>
          <a:p>
            <a:pPr lvl="1" hangingPunct="0">
              <a:spcBef>
                <a:spcPts val="0"/>
              </a:spcBef>
              <a:spcAft>
                <a:spcPts val="1285"/>
              </a:spcAft>
              <a:buSzPct val="75000"/>
              <a:buFont typeface="StarSymbol"/>
              <a:buChar char="–"/>
            </a:pPr>
            <a:r>
              <a:rPr lang="fr-FR" sz="2903" dirty="0" smtClean="0">
                <a:latin typeface="Arial" pitchFamily="18"/>
                <a:ea typeface="Microsoft YaHei" pitchFamily="2"/>
                <a:cs typeface="Mangal" pitchFamily="2"/>
              </a:rPr>
              <a:t>6h hebdo</a:t>
            </a:r>
          </a:p>
          <a:p>
            <a:pPr lvl="1" hangingPunct="0">
              <a:spcBef>
                <a:spcPts val="0"/>
              </a:spcBef>
              <a:spcAft>
                <a:spcPts val="1285"/>
              </a:spcAft>
              <a:buSzPct val="75000"/>
              <a:buFont typeface="StarSymbol"/>
              <a:buChar char="–"/>
            </a:pPr>
            <a:r>
              <a:rPr lang="fr-FR" sz="2903" dirty="0" smtClean="0">
                <a:latin typeface="Arial" pitchFamily="18"/>
                <a:ea typeface="Microsoft YaHei" pitchFamily="2"/>
                <a:cs typeface="Mangal" pitchFamily="2"/>
              </a:rPr>
              <a:t>Niveau ciblé C1</a:t>
            </a:r>
          </a:p>
          <a:p>
            <a:pPr lvl="1" hangingPunct="0">
              <a:spcBef>
                <a:spcPts val="0"/>
              </a:spcBef>
              <a:spcAft>
                <a:spcPts val="1285"/>
              </a:spcAft>
              <a:buSzPct val="75000"/>
              <a:buFont typeface="StarSymbol"/>
              <a:buChar char="–"/>
            </a:pPr>
            <a:r>
              <a:rPr lang="fr-FR" sz="2903" dirty="0" smtClean="0">
                <a:latin typeface="Arial" pitchFamily="18"/>
                <a:ea typeface="Microsoft YaHei" pitchFamily="2"/>
                <a:cs typeface="Mangal" pitchFamily="2"/>
              </a:rPr>
              <a:t>3 thématiques (« </a:t>
            </a:r>
            <a:r>
              <a:rPr lang="fr-FR" sz="2903" i="1" dirty="0" smtClean="0">
                <a:latin typeface="Arial" pitchFamily="18"/>
                <a:ea typeface="Microsoft YaHei" pitchFamily="2"/>
                <a:cs typeface="Mangal" pitchFamily="2"/>
              </a:rPr>
              <a:t>faire société</a:t>
            </a:r>
            <a:r>
              <a:rPr lang="fr-FR" sz="2903" dirty="0" smtClean="0">
                <a:latin typeface="Arial" pitchFamily="18"/>
                <a:ea typeface="Microsoft YaHei" pitchFamily="2"/>
                <a:cs typeface="Mangal" pitchFamily="2"/>
              </a:rPr>
              <a:t> », «</a:t>
            </a:r>
            <a:r>
              <a:rPr lang="fr-FR" sz="2903" i="1" dirty="0" smtClean="0">
                <a:latin typeface="Arial" pitchFamily="18"/>
                <a:ea typeface="Microsoft YaHei" pitchFamily="2"/>
                <a:cs typeface="Mangal" pitchFamily="2"/>
              </a:rPr>
              <a:t> environnements en mutation</a:t>
            </a:r>
            <a:r>
              <a:rPr lang="fr-FR" sz="2903" dirty="0" smtClean="0">
                <a:latin typeface="Arial" pitchFamily="18"/>
                <a:ea typeface="Microsoft YaHei" pitchFamily="2"/>
                <a:cs typeface="Mangal" pitchFamily="2"/>
              </a:rPr>
              <a:t> » et «</a:t>
            </a:r>
            <a:r>
              <a:rPr lang="fr-FR" sz="2903" i="1" dirty="0" smtClean="0">
                <a:latin typeface="Arial" pitchFamily="18"/>
                <a:ea typeface="Microsoft YaHei" pitchFamily="2"/>
                <a:cs typeface="Mangal" pitchFamily="2"/>
              </a:rPr>
              <a:t> relation au monde</a:t>
            </a:r>
            <a:r>
              <a:rPr lang="fr-FR" sz="2903" dirty="0" smtClean="0">
                <a:latin typeface="Arial" pitchFamily="18"/>
                <a:ea typeface="Microsoft YaHei" pitchFamily="2"/>
                <a:cs typeface="Mangal" pitchFamily="2"/>
              </a:rPr>
              <a:t>»)</a:t>
            </a:r>
            <a:endParaRPr lang="fr-FR" sz="2903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 l="14155" t="33430" r="14557" b="30373"/>
          <a:stretch>
            <a:fillRect/>
          </a:stretch>
        </p:blipFill>
        <p:spPr>
          <a:xfrm>
            <a:off x="4780083" y="5018931"/>
            <a:ext cx="2873324" cy="17630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re 5"/>
          <p:cNvSpPr txBox="1">
            <a:spLocks/>
          </p:cNvSpPr>
          <p:nvPr/>
        </p:nvSpPr>
        <p:spPr>
          <a:xfrm>
            <a:off x="1352110" y="188640"/>
            <a:ext cx="2777843" cy="13234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 smtClean="0">
                <a:latin typeface="Bodoni MT Poster Compressed" pitchFamily="18"/>
              </a:rPr>
              <a:t>La Spécialité MONDE CONTEMPORAIN</a:t>
            </a:r>
            <a:endParaRPr lang="fr-FR" sz="4000" dirty="0">
              <a:latin typeface="Bodoni MT Poster Compressed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99775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108"/>
            <a:ext cx="9186406" cy="688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619672" y="3068960"/>
            <a:ext cx="6372200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, Saint-Andrew's Queen" panose="02000500000000000000" pitchFamily="2" charset="0"/>
              </a:rPr>
              <a:t>La spécialité Mathématiques</a:t>
            </a:r>
            <a:endParaRPr lang="fr-FR" sz="4000" b="1" dirty="0">
              <a:solidFill>
                <a:schemeClr val="bg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ellyka, Saint-Andrew's Queen" panose="02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/>
          <p:cNvGrpSpPr>
            <a:grpSpLocks/>
          </p:cNvGrpSpPr>
          <p:nvPr/>
        </p:nvGrpSpPr>
        <p:grpSpPr bwMode="auto">
          <a:xfrm>
            <a:off x="0" y="0"/>
            <a:ext cx="812912" cy="6858000"/>
            <a:chOff x="14755" y="0"/>
            <a:chExt cx="812829" cy="6858000"/>
          </a:xfrm>
        </p:grpSpPr>
        <p:pic>
          <p:nvPicPr>
            <p:cNvPr id="24" name="Picture 4" descr="minispir"/>
            <p:cNvPicPr>
              <a:picLocks noChangeAspect="1" noChangeArrowheads="1"/>
            </p:cNvPicPr>
            <p:nvPr/>
          </p:nvPicPr>
          <p:blipFill>
            <a:blip r:embed="rId2" cstate="print"/>
            <a:srcRect l="14580" t="4396" b="5333"/>
            <a:stretch>
              <a:fillRect/>
            </a:stretch>
          </p:blipFill>
          <p:spPr bwMode="ltGray">
            <a:xfrm>
              <a:off x="14755" y="0"/>
              <a:ext cx="812829" cy="4199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5" descr="minispir"/>
            <p:cNvPicPr>
              <a:picLocks noChangeAspect="1" noChangeArrowheads="1"/>
            </p:cNvPicPr>
            <p:nvPr/>
          </p:nvPicPr>
          <p:blipFill>
            <a:blip r:embed="rId2" cstate="print"/>
            <a:srcRect l="14580" t="39999" b="4291"/>
            <a:stretch>
              <a:fillRect/>
            </a:stretch>
          </p:blipFill>
          <p:spPr bwMode="ltGray">
            <a:xfrm>
              <a:off x="14755" y="4046663"/>
              <a:ext cx="812829" cy="281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Titre 10"/>
          <p:cNvSpPr txBox="1">
            <a:spLocks/>
          </p:cNvSpPr>
          <p:nvPr/>
        </p:nvSpPr>
        <p:spPr>
          <a:xfrm>
            <a:off x="4788024" y="-7640"/>
            <a:ext cx="4355976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Jellyka, Saint-Andrew's Queen" panose="02000500000000000000" pitchFamily="2" charset="0"/>
                <a:ea typeface="+mj-ea"/>
                <a:cs typeface="+mj-cs"/>
              </a:rPr>
              <a:t>La spécialité Mathématiques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Jellyka, Saint-Andrew's Queen" panose="02000500000000000000" pitchFamily="2" charset="0"/>
              <a:ea typeface="+mj-ea"/>
              <a:cs typeface="+mj-cs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838842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4" name="Groupe 3"/>
          <p:cNvGrpSpPr>
            <a:grpSpLocks/>
          </p:cNvGrpSpPr>
          <p:nvPr/>
        </p:nvGrpSpPr>
        <p:grpSpPr bwMode="auto">
          <a:xfrm>
            <a:off x="0" y="0"/>
            <a:ext cx="9115425" cy="6858000"/>
            <a:chOff x="14755" y="0"/>
            <a:chExt cx="9114489" cy="68580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ltGray">
            <a:xfrm>
              <a:off x="244021" y="29874"/>
              <a:ext cx="8885223" cy="6783721"/>
            </a:xfrm>
            <a:prstGeom prst="rect">
              <a:avLst/>
            </a:prstGeom>
            <a:solidFill>
              <a:srgbClr val="EDE7E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kumimoji="1" lang="fr-FR" altLang="fr-FR" sz="2400">
                <a:solidFill>
                  <a:srgbClr val="3C848C"/>
                </a:solidFill>
                <a:latin typeface="Times New Roman" pitchFamily="18" charset="0"/>
              </a:endParaRPr>
            </a:p>
          </p:txBody>
        </p:sp>
        <p:pic>
          <p:nvPicPr>
            <p:cNvPr id="6" name="Picture 4" descr="minispir"/>
            <p:cNvPicPr>
              <a:picLocks noChangeAspect="1" noChangeArrowheads="1"/>
            </p:cNvPicPr>
            <p:nvPr/>
          </p:nvPicPr>
          <p:blipFill>
            <a:blip r:embed="rId2" cstate="print"/>
            <a:srcRect l="14580" t="4396" b="5333"/>
            <a:stretch>
              <a:fillRect/>
            </a:stretch>
          </p:blipFill>
          <p:spPr bwMode="ltGray">
            <a:xfrm>
              <a:off x="14755" y="0"/>
              <a:ext cx="812829" cy="4199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 descr="minispir"/>
            <p:cNvPicPr>
              <a:picLocks noChangeAspect="1" noChangeArrowheads="1"/>
            </p:cNvPicPr>
            <p:nvPr/>
          </p:nvPicPr>
          <p:blipFill>
            <a:blip r:embed="rId2" cstate="print"/>
            <a:srcRect l="14580" t="39999" b="4291"/>
            <a:stretch>
              <a:fillRect/>
            </a:stretch>
          </p:blipFill>
          <p:spPr bwMode="ltGray">
            <a:xfrm>
              <a:off x="14755" y="4046663"/>
              <a:ext cx="812829" cy="281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itre 10"/>
          <p:cNvSpPr txBox="1">
            <a:spLocks/>
          </p:cNvSpPr>
          <p:nvPr/>
        </p:nvSpPr>
        <p:spPr>
          <a:xfrm>
            <a:off x="4788024" y="-7640"/>
            <a:ext cx="4355976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Jellyka, Saint-Andrew's Queen" panose="02000500000000000000" pitchFamily="2" charset="0"/>
                <a:ea typeface="+mj-ea"/>
                <a:cs typeface="+mj-cs"/>
              </a:rPr>
              <a:t>La spécialité Mathématiques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Jellyka, Saint-Andrew's Queen" panose="02000500000000000000" pitchFamily="2" charset="0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368" y="1010481"/>
            <a:ext cx="8424936" cy="577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108"/>
            <a:ext cx="9186406" cy="688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619672" y="3068960"/>
            <a:ext cx="6372200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4000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, Saint-Andrew's Queen" panose="02000500000000000000" pitchFamily="2" charset="0"/>
              </a:rPr>
              <a:t>La spécialité sciences économiques et sociales</a:t>
            </a:r>
            <a:endParaRPr lang="fr-FR" sz="4000" b="1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ellyka, Saint-Andrew's Queen" panose="02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>
            <a:grpSpLocks/>
          </p:cNvGrpSpPr>
          <p:nvPr/>
        </p:nvGrpSpPr>
        <p:grpSpPr bwMode="auto">
          <a:xfrm>
            <a:off x="14288" y="0"/>
            <a:ext cx="9115425" cy="6858000"/>
            <a:chOff x="14755" y="0"/>
            <a:chExt cx="9114489" cy="68580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ltGray">
            <a:xfrm>
              <a:off x="244021" y="29874"/>
              <a:ext cx="8885223" cy="6783721"/>
            </a:xfrm>
            <a:prstGeom prst="rect">
              <a:avLst/>
            </a:prstGeom>
            <a:solidFill>
              <a:srgbClr val="EDE7E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kumimoji="1" lang="fr-FR" altLang="fr-FR" sz="2400">
                <a:solidFill>
                  <a:srgbClr val="3C848C"/>
                </a:solidFill>
                <a:latin typeface="Times New Roman" pitchFamily="18" charset="0"/>
              </a:endParaRPr>
            </a:p>
          </p:txBody>
        </p:sp>
        <p:pic>
          <p:nvPicPr>
            <p:cNvPr id="6" name="Picture 4" descr="minispir"/>
            <p:cNvPicPr>
              <a:picLocks noChangeAspect="1" noChangeArrowheads="1"/>
            </p:cNvPicPr>
            <p:nvPr/>
          </p:nvPicPr>
          <p:blipFill>
            <a:blip r:embed="rId2" cstate="print"/>
            <a:srcRect l="14580" t="4396" b="5333"/>
            <a:stretch>
              <a:fillRect/>
            </a:stretch>
          </p:blipFill>
          <p:spPr bwMode="ltGray">
            <a:xfrm>
              <a:off x="14755" y="0"/>
              <a:ext cx="812829" cy="4199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 descr="minispir"/>
            <p:cNvPicPr>
              <a:picLocks noChangeAspect="1" noChangeArrowheads="1"/>
            </p:cNvPicPr>
            <p:nvPr/>
          </p:nvPicPr>
          <p:blipFill>
            <a:blip r:embed="rId2" cstate="print"/>
            <a:srcRect l="14580" t="39999" b="4291"/>
            <a:stretch>
              <a:fillRect/>
            </a:stretch>
          </p:blipFill>
          <p:spPr bwMode="ltGray">
            <a:xfrm>
              <a:off x="14755" y="4046663"/>
              <a:ext cx="812829" cy="281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ZoneTexte 7"/>
          <p:cNvSpPr txBox="1"/>
          <p:nvPr/>
        </p:nvSpPr>
        <p:spPr>
          <a:xfrm>
            <a:off x="4311999" y="-1632"/>
            <a:ext cx="48248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, Saint-Andrew's Queen" panose="02000500000000000000" pitchFamily="2" charset="0"/>
              </a:rPr>
              <a:t>La spécialité arts plastiques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84213" y="642938"/>
            <a:ext cx="4822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, Saint-Andrew's Queen" panose="02000500000000000000" pitchFamily="2" charset="0"/>
              </a:rPr>
              <a:t>A qui s'adresse-t-elle ?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71563" y="1211263"/>
            <a:ext cx="8072437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Aux élève qui s'intéressent à cette discipline évidemment et/ou qui souhaitent </a:t>
            </a:r>
            <a:r>
              <a:rPr lang="fr-FR" sz="16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éventuellement une orientation postbac dans un domaine artistique</a:t>
            </a: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au sens large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arts plastiques, arts appliqués (design, graphisme, animation, architecture d'intérieur, artisanat d'art), histoire de l'art, architecture…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84213" y="2204864"/>
            <a:ext cx="56159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, Saint-Andrew's Queen" panose="02000500000000000000" pitchFamily="2" charset="0"/>
              </a:rPr>
              <a:t>Qu'est-ce qu'on y fait ?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27088" y="2732088"/>
            <a:ext cx="8334375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On y </a:t>
            </a:r>
            <a:r>
              <a:rPr lang="fr-FR" sz="16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PRATIQUE</a:t>
            </a:r>
            <a:r>
              <a:rPr lang="fr-FR" sz="16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avant tout, ce qu'on appelle une </a:t>
            </a:r>
            <a:r>
              <a:rPr lang="fr-FR" sz="16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pratique réflexive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, c'est-à-dire une pratique plastique associée à une réflexion en lien avec des projets à développer seul ou en équipe. 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On y aborde tous les moyens d'expression dans ce domaine : </a:t>
            </a: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le dessin, la peinture, le volume, </a:t>
            </a:r>
          </a:p>
          <a:p>
            <a:pPr eaLnBrk="1" hangingPunct="1">
              <a:defRPr/>
            </a:pP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      la photo, la vidéo, l'infographie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defRPr/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On aborde aussi des domaines proches en lien avec la discipline (</a:t>
            </a: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architecture, cinéma, danse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…)</a:t>
            </a:r>
          </a:p>
          <a:p>
            <a:pPr eaLnBrk="1" hangingPunct="1">
              <a:defRPr/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On se construit une </a:t>
            </a:r>
            <a:r>
              <a:rPr lang="fr-FR" sz="16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CULTURE ARTISTIQUE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en lien avec cette pratique. On </a:t>
            </a:r>
            <a:r>
              <a:rPr lang="fr-FR" sz="16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découvre et analyse des œuvres d'art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, par la projection de reproductions ou par la </a:t>
            </a:r>
            <a:r>
              <a:rPr lang="fr-FR" sz="16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rencontre avec les œuvres réelles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(musées, expositions). On </a:t>
            </a:r>
            <a:r>
              <a:rPr lang="fr-FR" sz="16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rencontre des artistes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, partage leur démarche, leurs questionnements.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25331" y="5336828"/>
            <a:ext cx="56159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, Saint-Andrew's Queen" panose="02000500000000000000" pitchFamily="2" charset="0"/>
              </a:rPr>
              <a:t>Qu'est-ce qu'on y apprend ?</a:t>
            </a: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827088" y="5889625"/>
            <a:ext cx="8334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Ø"/>
            </a:pPr>
            <a:r>
              <a:rPr lang="fr-FR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À </a:t>
            </a:r>
            <a:r>
              <a:rPr lang="fr-FR" sz="16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expérimenter</a:t>
            </a:r>
            <a:r>
              <a:rPr lang="fr-FR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fr-FR" sz="16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explorer</a:t>
            </a:r>
            <a:r>
              <a:rPr lang="fr-FR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fr-FR" sz="16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inventer</a:t>
            </a:r>
            <a:r>
              <a:rPr lang="fr-FR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, développer sa </a:t>
            </a:r>
            <a:r>
              <a:rPr lang="fr-FR" sz="16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créativité</a:t>
            </a:r>
            <a:r>
              <a:rPr lang="fr-FR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fr-FR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À </a:t>
            </a:r>
            <a:r>
              <a:rPr lang="fr-FR" sz="16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développer des projets</a:t>
            </a:r>
            <a:r>
              <a:rPr lang="fr-FR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 individuels et collectifs, à </a:t>
            </a:r>
            <a:r>
              <a:rPr lang="fr-FR" sz="16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enrichir ses connaissances culturelles</a:t>
            </a:r>
            <a:r>
              <a:rPr lang="fr-FR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fr-FR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Mais aussi à travailler les </a:t>
            </a:r>
            <a:r>
              <a:rPr lang="fr-FR" sz="16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compétences transversales</a:t>
            </a:r>
            <a:r>
              <a:rPr lang="fr-FR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 de l'</a:t>
            </a:r>
            <a:r>
              <a:rPr lang="fr-FR" sz="16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oral</a:t>
            </a:r>
            <a:r>
              <a:rPr lang="fr-FR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 et de l'</a:t>
            </a:r>
            <a:r>
              <a:rPr lang="fr-FR" sz="16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écrit</a:t>
            </a:r>
            <a:r>
              <a:rPr lang="fr-FR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8" name="Groupe 7"/>
          <p:cNvGrpSpPr>
            <a:grpSpLocks/>
          </p:cNvGrpSpPr>
          <p:nvPr/>
        </p:nvGrpSpPr>
        <p:grpSpPr bwMode="auto">
          <a:xfrm>
            <a:off x="0" y="0"/>
            <a:ext cx="9115425" cy="6858000"/>
            <a:chOff x="14755" y="0"/>
            <a:chExt cx="9114489" cy="6858000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ltGray">
            <a:xfrm>
              <a:off x="244021" y="29874"/>
              <a:ext cx="8885223" cy="6783721"/>
            </a:xfrm>
            <a:prstGeom prst="rect">
              <a:avLst/>
            </a:prstGeom>
            <a:solidFill>
              <a:srgbClr val="EDE7E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kumimoji="1" lang="fr-FR" altLang="fr-FR" sz="2400">
                <a:solidFill>
                  <a:srgbClr val="3C848C"/>
                </a:solidFill>
                <a:latin typeface="Times New Roman" pitchFamily="18" charset="0"/>
              </a:endParaRPr>
            </a:p>
          </p:txBody>
        </p:sp>
        <p:pic>
          <p:nvPicPr>
            <p:cNvPr id="10" name="Picture 4" descr="minispir"/>
            <p:cNvPicPr>
              <a:picLocks noChangeAspect="1" noChangeArrowheads="1"/>
            </p:cNvPicPr>
            <p:nvPr/>
          </p:nvPicPr>
          <p:blipFill>
            <a:blip r:embed="rId2" cstate="print"/>
            <a:srcRect l="14580" t="4396" b="5333"/>
            <a:stretch>
              <a:fillRect/>
            </a:stretch>
          </p:blipFill>
          <p:spPr bwMode="ltGray">
            <a:xfrm>
              <a:off x="14755" y="0"/>
              <a:ext cx="812829" cy="4199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" descr="minispir"/>
            <p:cNvPicPr>
              <a:picLocks noChangeAspect="1" noChangeArrowheads="1"/>
            </p:cNvPicPr>
            <p:nvPr/>
          </p:nvPicPr>
          <p:blipFill>
            <a:blip r:embed="rId2" cstate="print"/>
            <a:srcRect l="14580" t="39999" b="4291"/>
            <a:stretch>
              <a:fillRect/>
            </a:stretch>
          </p:blipFill>
          <p:spPr bwMode="ltGray">
            <a:xfrm>
              <a:off x="14755" y="4046663"/>
              <a:ext cx="812829" cy="281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itre 10"/>
          <p:cNvSpPr txBox="1">
            <a:spLocks/>
          </p:cNvSpPr>
          <p:nvPr/>
        </p:nvSpPr>
        <p:spPr>
          <a:xfrm>
            <a:off x="4497388" y="-7640"/>
            <a:ext cx="4646612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Jellyka, Saint-Andrew's Queen" panose="02000500000000000000" pitchFamily="2" charset="0"/>
                <a:ea typeface="+mj-ea"/>
                <a:cs typeface="+mj-cs"/>
              </a:rPr>
              <a:t>La spécialité SES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Jellyka, Saint-Andrew's Queen" panose="02000500000000000000" pitchFamily="2" charset="0"/>
              <a:ea typeface="+mj-ea"/>
              <a:cs typeface="+mj-cs"/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827584" y="908720"/>
            <a:ext cx="8316416" cy="62373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kumimoji="0" lang="fr-FR" altLang="fr-FR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programmes de sciences économiques et sociales du cycle terminal prolongent et approfondissent les thèmes abordés en classe de seconde.</a:t>
            </a:r>
          </a:p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charset="0"/>
              <a:buChar char="o"/>
              <a:tabLst/>
              <a:defRPr/>
            </a:pPr>
            <a:endParaRPr kumimoji="0" lang="fr-FR" altLang="fr-FR" sz="19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kumimoji="0" lang="fr-FR" altLang="fr-FR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Ils ont été élaborés de façon progressive sur le cycle terminal :</a:t>
            </a:r>
          </a:p>
          <a:p>
            <a:pPr marL="742950" marR="0" lvl="1" indent="-285750" algn="l" defTabSz="4556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kumimoji="0" lang="fr-FR" altLang="fr-F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il s’agit tout d’abord d’étudier les concepts et méthodes de raisonnement fondamentaux de la science économique, la sociologie et la science politique </a:t>
            </a:r>
          </a:p>
          <a:p>
            <a:pPr marL="742950" marR="0" lvl="1" indent="-285750" algn="l" defTabSz="4556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kumimoji="0" lang="fr-FR" altLang="fr-F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puis, d’appréhender des phénomènes plus complexes. </a:t>
            </a:r>
          </a:p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charset="0"/>
              <a:buChar char="o"/>
              <a:tabLst/>
              <a:defRPr/>
            </a:pPr>
            <a:endParaRPr kumimoji="0" lang="fr-FR" altLang="fr-FR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kumimoji="0" lang="fr-FR" altLang="fr-FR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démarches pédagogiques reposent sur une forte implication des élèves dans les apprentissages.</a:t>
            </a:r>
          </a:p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charset="0"/>
              <a:buChar char="o"/>
              <a:tabLst/>
              <a:defRPr/>
            </a:pPr>
            <a:endParaRPr kumimoji="0" lang="fr-FR" altLang="fr-FR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kumimoji="0" lang="fr-FR" altLang="fr-FR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épreuves d’évaluation au baccalauréat permettent de former les élèves aux exigences de l’enseignement supérieur </a:t>
            </a:r>
            <a:r>
              <a:rPr kumimoji="0" lang="fr-FR" altLang="fr-F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(capacité d’analyse, capacité de traitement d’information, capacité d’argumentation et de raisonnement, maîtrise de l’expression écrite).</a:t>
            </a:r>
          </a:p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charset="0"/>
              <a:buChar char="o"/>
              <a:tabLst/>
              <a:defRPr/>
            </a:pPr>
            <a:endParaRPr lang="fr-FR" altLang="fr-FR" sz="2400" b="1" dirty="0" smtClean="0"/>
          </a:p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alt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fr-FR" sz="2600" b="1" dirty="0" smtClean="0">
                <a:solidFill>
                  <a:srgbClr val="7030A0"/>
                </a:solidFill>
              </a:rPr>
              <a:t>Exemples de thèmes étudiés dans le cycle terminal :</a:t>
            </a:r>
          </a:p>
          <a:p>
            <a:pPr>
              <a:defRPr/>
            </a:pPr>
            <a:endParaRPr lang="fr-FR" sz="100" dirty="0" smtClean="0">
              <a:solidFill>
                <a:srgbClr val="7030A0"/>
              </a:solidFill>
            </a:endParaRPr>
          </a:p>
          <a:p>
            <a:pPr lvl="1">
              <a:defRPr/>
            </a:pPr>
            <a:r>
              <a:rPr lang="fr-FR" sz="1900" b="1" dirty="0" smtClean="0">
                <a:solidFill>
                  <a:srgbClr val="7030A0"/>
                </a:solidFill>
              </a:rPr>
              <a:t>- Science économique :</a:t>
            </a:r>
          </a:p>
          <a:p>
            <a:pPr lvl="2">
              <a:defRPr/>
            </a:pPr>
            <a:r>
              <a:rPr lang="fr-FR" sz="1700" dirty="0" smtClean="0"/>
              <a:t>Comment les marchés fonctionnent-ils ?</a:t>
            </a:r>
          </a:p>
          <a:p>
            <a:pPr lvl="2">
              <a:defRPr/>
            </a:pPr>
            <a:r>
              <a:rPr lang="fr-FR" sz="1700" dirty="0" smtClean="0"/>
              <a:t>Quelles sont les défaillances du marché ?</a:t>
            </a:r>
          </a:p>
          <a:p>
            <a:pPr lvl="2">
              <a:defRPr/>
            </a:pPr>
            <a:r>
              <a:rPr lang="fr-FR" sz="1700" dirty="0" smtClean="0"/>
              <a:t>Comment les agents économiques se financent-ils ?</a:t>
            </a:r>
          </a:p>
          <a:p>
            <a:pPr lvl="2">
              <a:defRPr/>
            </a:pPr>
            <a:r>
              <a:rPr lang="fr-FR" sz="1700" dirty="0" smtClean="0"/>
              <a:t>Qu’est-ce que la monnaie et comment est-elle créée ?</a:t>
            </a:r>
          </a:p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charset="0"/>
              <a:buChar char="o"/>
              <a:tabLst/>
              <a:defRPr/>
            </a:pPr>
            <a:endParaRPr kumimoji="0" lang="fr-FR" alt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>
            <a:grpSpLocks/>
          </p:cNvGrpSpPr>
          <p:nvPr/>
        </p:nvGrpSpPr>
        <p:grpSpPr bwMode="auto">
          <a:xfrm>
            <a:off x="0" y="0"/>
            <a:ext cx="9115425" cy="6858000"/>
            <a:chOff x="14755" y="0"/>
            <a:chExt cx="9114489" cy="685800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ltGray">
            <a:xfrm>
              <a:off x="244021" y="29874"/>
              <a:ext cx="8885223" cy="6783721"/>
            </a:xfrm>
            <a:prstGeom prst="rect">
              <a:avLst/>
            </a:prstGeom>
            <a:solidFill>
              <a:srgbClr val="EDE7E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kumimoji="1" lang="fr-FR" altLang="fr-FR" sz="2400">
                <a:solidFill>
                  <a:srgbClr val="3C848C"/>
                </a:solidFill>
                <a:latin typeface="Times New Roman" pitchFamily="18" charset="0"/>
              </a:endParaRPr>
            </a:p>
          </p:txBody>
        </p:sp>
        <p:pic>
          <p:nvPicPr>
            <p:cNvPr id="9" name="Picture 4" descr="minispir"/>
            <p:cNvPicPr>
              <a:picLocks noChangeAspect="1" noChangeArrowheads="1"/>
            </p:cNvPicPr>
            <p:nvPr/>
          </p:nvPicPr>
          <p:blipFill>
            <a:blip r:embed="rId2" cstate="print"/>
            <a:srcRect l="14580" t="4396" b="5333"/>
            <a:stretch>
              <a:fillRect/>
            </a:stretch>
          </p:blipFill>
          <p:spPr bwMode="ltGray">
            <a:xfrm>
              <a:off x="14755" y="0"/>
              <a:ext cx="812829" cy="4199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minispir"/>
            <p:cNvPicPr>
              <a:picLocks noChangeAspect="1" noChangeArrowheads="1"/>
            </p:cNvPicPr>
            <p:nvPr/>
          </p:nvPicPr>
          <p:blipFill>
            <a:blip r:embed="rId2" cstate="print"/>
            <a:srcRect l="14580" t="39999" b="4291"/>
            <a:stretch>
              <a:fillRect/>
            </a:stretch>
          </p:blipFill>
          <p:spPr bwMode="ltGray">
            <a:xfrm>
              <a:off x="14755" y="4046663"/>
              <a:ext cx="812829" cy="281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itre 10"/>
          <p:cNvSpPr txBox="1">
            <a:spLocks/>
          </p:cNvSpPr>
          <p:nvPr/>
        </p:nvSpPr>
        <p:spPr>
          <a:xfrm>
            <a:off x="6300192" y="-7640"/>
            <a:ext cx="2843808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Jellyka, Saint-Andrew's Queen" panose="02000500000000000000" pitchFamily="2" charset="0"/>
                <a:ea typeface="+mj-ea"/>
                <a:cs typeface="+mj-cs"/>
              </a:rPr>
              <a:t>La spécialité SES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Jellyka, Saint-Andrew's Queen" panose="02000500000000000000" pitchFamily="2" charset="0"/>
              <a:ea typeface="+mj-ea"/>
              <a:cs typeface="+mj-cs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755576" y="404664"/>
            <a:ext cx="7681913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6609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Sociologie et science politique :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Comment expliquer les comportements sociaux ?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Comment le lien social évolue-t-il ?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Qu’est-ce que l’opinion publique ?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Comment expliquer le vote ?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Regards croisés 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Quelle gestion du risque dans les sociétés contemporaines ?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Comment les entreprises sont-elles organisées et gouvernées ?</a:t>
            </a: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971600" y="3974097"/>
            <a:ext cx="7848872" cy="2883903"/>
          </a:xfrm>
          <a:prstGeom prst="rect">
            <a:avLst/>
          </a:prstGeom>
        </p:spPr>
        <p:txBody>
          <a:bodyPr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charset="0"/>
              <a:buChar char="o"/>
              <a:tabLst/>
              <a:defRPr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Classes préparatoires aux grandes écoles 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fr-F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Economiques et commerciales ; Lettres et sciences sociales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charset="0"/>
              <a:buChar char="o"/>
              <a:tabLst/>
              <a:defRPr/>
            </a:pPr>
            <a:endParaRPr kumimoji="0" lang="fr-FR" sz="11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Formations universitaires 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fr-F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science économique et gestion, droit et science politique, sociologie, administration économique et sociale (AES), Langues étrangères appliquées (LEA), Instituts d’études politiques (IEP), etc.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charset="0"/>
              <a:buChar char="o"/>
              <a:tabLst/>
              <a:defRPr/>
            </a:pPr>
            <a:endParaRPr kumimoji="0" lang="fr-FR" sz="11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Écoles spécialisées : </a:t>
            </a:r>
            <a:r>
              <a:rPr kumimoji="0" lang="fr-F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écoles de commerce et de management, écoles de communication et de journalisme, écoles dans les domaines de la santé, du social, etc.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charset="0"/>
              <a:buChar char="o"/>
              <a:tabLst/>
              <a:defRPr/>
            </a:pPr>
            <a:endParaRPr kumimoji="0" lang="fr-FR" sz="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IUT et BTS, notamment dans les domaines suivants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fr-F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gestion et management, carrières juridiques et sociales, techniques de commercialisation, logistique, information-communication, etc.</a:t>
            </a:r>
            <a:endParaRPr kumimoji="0" lang="fr-FR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683568" y="3429000"/>
            <a:ext cx="8229600" cy="6480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66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Une préparation à des études supérieures variées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108"/>
            <a:ext cx="9186406" cy="688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619672" y="3068960"/>
            <a:ext cx="6372200" cy="70788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4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, Saint-Andrew's Queen" panose="02000500000000000000" pitchFamily="2" charset="0"/>
              </a:rPr>
              <a:t>La spécialité sciences physique chimie</a:t>
            </a:r>
            <a:endParaRPr lang="fr-FR" sz="40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ellyka, Saint-Andrew's Quee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0" y="0"/>
            <a:ext cx="9115425" cy="6858000"/>
            <a:chOff x="14755" y="0"/>
            <a:chExt cx="9114489" cy="6858000"/>
          </a:xfrm>
        </p:grpSpPr>
        <p:sp>
          <p:nvSpPr>
            <p:cNvPr id="3" name="Rectangle 6"/>
            <p:cNvSpPr>
              <a:spLocks noChangeArrowheads="1"/>
            </p:cNvSpPr>
            <p:nvPr/>
          </p:nvSpPr>
          <p:spPr bwMode="ltGray">
            <a:xfrm>
              <a:off x="244021" y="29874"/>
              <a:ext cx="8885223" cy="6783721"/>
            </a:xfrm>
            <a:prstGeom prst="rect">
              <a:avLst/>
            </a:prstGeom>
            <a:solidFill>
              <a:srgbClr val="EDE7E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kumimoji="1" lang="fr-FR" altLang="fr-FR" sz="2400">
                <a:solidFill>
                  <a:srgbClr val="3C848C"/>
                </a:solidFill>
                <a:latin typeface="Times New Roman" pitchFamily="18" charset="0"/>
              </a:endParaRPr>
            </a:p>
          </p:txBody>
        </p:sp>
        <p:pic>
          <p:nvPicPr>
            <p:cNvPr id="4" name="Picture 4" descr="minispir"/>
            <p:cNvPicPr>
              <a:picLocks noChangeAspect="1" noChangeArrowheads="1"/>
            </p:cNvPicPr>
            <p:nvPr/>
          </p:nvPicPr>
          <p:blipFill>
            <a:blip r:embed="rId2" cstate="print"/>
            <a:srcRect l="14580" t="4396" b="5333"/>
            <a:stretch>
              <a:fillRect/>
            </a:stretch>
          </p:blipFill>
          <p:spPr bwMode="ltGray">
            <a:xfrm>
              <a:off x="14755" y="0"/>
              <a:ext cx="812829" cy="4199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5" descr="minispir"/>
            <p:cNvPicPr>
              <a:picLocks noChangeAspect="1" noChangeArrowheads="1"/>
            </p:cNvPicPr>
            <p:nvPr/>
          </p:nvPicPr>
          <p:blipFill>
            <a:blip r:embed="rId2" cstate="print"/>
            <a:srcRect l="14580" t="39999" b="4291"/>
            <a:stretch>
              <a:fillRect/>
            </a:stretch>
          </p:blipFill>
          <p:spPr bwMode="ltGray">
            <a:xfrm>
              <a:off x="14755" y="4046663"/>
              <a:ext cx="812829" cy="281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itre 10"/>
          <p:cNvSpPr txBox="1">
            <a:spLocks/>
          </p:cNvSpPr>
          <p:nvPr/>
        </p:nvSpPr>
        <p:spPr>
          <a:xfrm>
            <a:off x="6300192" y="-7640"/>
            <a:ext cx="2843808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Jellyka, Saint-Andrew's Queen" panose="02000500000000000000" pitchFamily="2" charset="0"/>
                <a:ea typeface="+mj-ea"/>
                <a:cs typeface="+mj-cs"/>
              </a:rPr>
              <a:t>La spécialité SPC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Jellyka, Saint-Andrew's Queen" panose="02000500000000000000" pitchFamily="2" charset="0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2772"/>
            <a:ext cx="8748464" cy="508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0" y="0"/>
            <a:ext cx="9115425" cy="6858000"/>
            <a:chOff x="14755" y="0"/>
            <a:chExt cx="9114489" cy="6858000"/>
          </a:xfrm>
        </p:grpSpPr>
        <p:sp>
          <p:nvSpPr>
            <p:cNvPr id="3" name="Rectangle 6"/>
            <p:cNvSpPr>
              <a:spLocks noChangeArrowheads="1"/>
            </p:cNvSpPr>
            <p:nvPr/>
          </p:nvSpPr>
          <p:spPr bwMode="ltGray">
            <a:xfrm>
              <a:off x="244021" y="29874"/>
              <a:ext cx="8885223" cy="6783721"/>
            </a:xfrm>
            <a:prstGeom prst="rect">
              <a:avLst/>
            </a:prstGeom>
            <a:solidFill>
              <a:srgbClr val="EDE7E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kumimoji="1" lang="fr-FR" altLang="fr-FR" sz="2400">
                <a:solidFill>
                  <a:srgbClr val="3C848C"/>
                </a:solidFill>
                <a:latin typeface="Times New Roman" pitchFamily="18" charset="0"/>
              </a:endParaRPr>
            </a:p>
          </p:txBody>
        </p:sp>
        <p:pic>
          <p:nvPicPr>
            <p:cNvPr id="4" name="Picture 4" descr="minispir"/>
            <p:cNvPicPr>
              <a:picLocks noChangeAspect="1" noChangeArrowheads="1"/>
            </p:cNvPicPr>
            <p:nvPr/>
          </p:nvPicPr>
          <p:blipFill>
            <a:blip r:embed="rId2" cstate="print"/>
            <a:srcRect l="14580" t="4396" b="5333"/>
            <a:stretch>
              <a:fillRect/>
            </a:stretch>
          </p:blipFill>
          <p:spPr bwMode="ltGray">
            <a:xfrm>
              <a:off x="14755" y="0"/>
              <a:ext cx="812829" cy="4199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5" descr="minispir"/>
            <p:cNvPicPr>
              <a:picLocks noChangeAspect="1" noChangeArrowheads="1"/>
            </p:cNvPicPr>
            <p:nvPr/>
          </p:nvPicPr>
          <p:blipFill>
            <a:blip r:embed="rId2" cstate="print"/>
            <a:srcRect l="14580" t="39999" b="4291"/>
            <a:stretch>
              <a:fillRect/>
            </a:stretch>
          </p:blipFill>
          <p:spPr bwMode="ltGray">
            <a:xfrm>
              <a:off x="14755" y="4046663"/>
              <a:ext cx="812829" cy="281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itre 10"/>
          <p:cNvSpPr txBox="1">
            <a:spLocks/>
          </p:cNvSpPr>
          <p:nvPr/>
        </p:nvSpPr>
        <p:spPr>
          <a:xfrm>
            <a:off x="6300192" y="-7640"/>
            <a:ext cx="2843808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Jellyka, Saint-Andrew's Queen" panose="02000500000000000000" pitchFamily="2" charset="0"/>
                <a:ea typeface="+mj-ea"/>
                <a:cs typeface="+mj-cs"/>
              </a:rPr>
              <a:t>La spécialité SPC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Jellyka, Saint-Andrew's Queen" panose="02000500000000000000" pitchFamily="2" charset="0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009" y="1484784"/>
            <a:ext cx="8316416" cy="488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108"/>
            <a:ext cx="9186406" cy="688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619672" y="3068960"/>
            <a:ext cx="6372200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4000" b="1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, Saint-Andrew's Queen" panose="02000500000000000000" pitchFamily="2" charset="0"/>
              </a:rPr>
              <a:t>La spécialité sciences de la vie et de la terre</a:t>
            </a:r>
            <a:endParaRPr lang="fr-FR" sz="4000" b="1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ellyka, Saint-Andrew's Queen" panose="02000500000000000000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88640"/>
            <a:ext cx="7056784" cy="630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>
            <a:grpSpLocks/>
          </p:cNvGrpSpPr>
          <p:nvPr/>
        </p:nvGrpSpPr>
        <p:grpSpPr bwMode="auto">
          <a:xfrm>
            <a:off x="0" y="0"/>
            <a:ext cx="9115425" cy="6858000"/>
            <a:chOff x="14755" y="0"/>
            <a:chExt cx="9114489" cy="6858000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ltGray">
            <a:xfrm>
              <a:off x="244021" y="29874"/>
              <a:ext cx="8885223" cy="6783721"/>
            </a:xfrm>
            <a:prstGeom prst="rect">
              <a:avLst/>
            </a:prstGeom>
            <a:solidFill>
              <a:srgbClr val="EDE7E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kumimoji="1" lang="fr-FR" altLang="fr-FR" sz="2400">
                <a:solidFill>
                  <a:srgbClr val="3C848C"/>
                </a:solidFill>
                <a:latin typeface="Times New Roman" pitchFamily="18" charset="0"/>
              </a:endParaRPr>
            </a:p>
          </p:txBody>
        </p:sp>
        <p:pic>
          <p:nvPicPr>
            <p:cNvPr id="5" name="Picture 4" descr="minispir"/>
            <p:cNvPicPr>
              <a:picLocks noChangeAspect="1" noChangeArrowheads="1"/>
            </p:cNvPicPr>
            <p:nvPr/>
          </p:nvPicPr>
          <p:blipFill>
            <a:blip r:embed="rId2" cstate="print"/>
            <a:srcRect l="14580" t="4396" b="5333"/>
            <a:stretch>
              <a:fillRect/>
            </a:stretch>
          </p:blipFill>
          <p:spPr bwMode="ltGray">
            <a:xfrm>
              <a:off x="14755" y="0"/>
              <a:ext cx="812829" cy="4199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minispir"/>
            <p:cNvPicPr>
              <a:picLocks noChangeAspect="1" noChangeArrowheads="1"/>
            </p:cNvPicPr>
            <p:nvPr/>
          </p:nvPicPr>
          <p:blipFill>
            <a:blip r:embed="rId2" cstate="print"/>
            <a:srcRect l="14580" t="39999" b="4291"/>
            <a:stretch>
              <a:fillRect/>
            </a:stretch>
          </p:blipFill>
          <p:spPr bwMode="ltGray">
            <a:xfrm>
              <a:off x="14755" y="4046663"/>
              <a:ext cx="812829" cy="281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itre 10"/>
          <p:cNvSpPr txBox="1">
            <a:spLocks/>
          </p:cNvSpPr>
          <p:nvPr/>
        </p:nvSpPr>
        <p:spPr>
          <a:xfrm>
            <a:off x="6300192" y="-7640"/>
            <a:ext cx="2843808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Jellyka, Saint-Andrew's Queen" panose="02000500000000000000" pitchFamily="2" charset="0"/>
                <a:ea typeface="+mj-ea"/>
                <a:cs typeface="+mj-cs"/>
              </a:rPr>
              <a:t>La spécialité SVT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Jellyka, Saint-Andrew's Queen" panose="02000500000000000000" pitchFamily="2" charset="0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732204"/>
            <a:ext cx="7813253" cy="568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0" y="0"/>
            <a:ext cx="9115425" cy="6858000"/>
            <a:chOff x="14755" y="0"/>
            <a:chExt cx="9114489" cy="6858000"/>
          </a:xfrm>
        </p:grpSpPr>
        <p:sp>
          <p:nvSpPr>
            <p:cNvPr id="3" name="Rectangle 6"/>
            <p:cNvSpPr>
              <a:spLocks noChangeArrowheads="1"/>
            </p:cNvSpPr>
            <p:nvPr/>
          </p:nvSpPr>
          <p:spPr bwMode="ltGray">
            <a:xfrm>
              <a:off x="244021" y="29874"/>
              <a:ext cx="8885223" cy="6783721"/>
            </a:xfrm>
            <a:prstGeom prst="rect">
              <a:avLst/>
            </a:prstGeom>
            <a:solidFill>
              <a:srgbClr val="EDE7E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kumimoji="1" lang="fr-FR" altLang="fr-FR" sz="2400">
                <a:solidFill>
                  <a:srgbClr val="3C848C"/>
                </a:solidFill>
                <a:latin typeface="Times New Roman" pitchFamily="18" charset="0"/>
              </a:endParaRPr>
            </a:p>
          </p:txBody>
        </p:sp>
        <p:pic>
          <p:nvPicPr>
            <p:cNvPr id="4" name="Picture 4" descr="minispir"/>
            <p:cNvPicPr>
              <a:picLocks noChangeAspect="1" noChangeArrowheads="1"/>
            </p:cNvPicPr>
            <p:nvPr/>
          </p:nvPicPr>
          <p:blipFill>
            <a:blip r:embed="rId2" cstate="print"/>
            <a:srcRect l="14580" t="4396" b="5333"/>
            <a:stretch>
              <a:fillRect/>
            </a:stretch>
          </p:blipFill>
          <p:spPr bwMode="ltGray">
            <a:xfrm>
              <a:off x="14755" y="0"/>
              <a:ext cx="812829" cy="4199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5" descr="minispir"/>
            <p:cNvPicPr>
              <a:picLocks noChangeAspect="1" noChangeArrowheads="1"/>
            </p:cNvPicPr>
            <p:nvPr/>
          </p:nvPicPr>
          <p:blipFill>
            <a:blip r:embed="rId2" cstate="print"/>
            <a:srcRect l="14580" t="39999" b="4291"/>
            <a:stretch>
              <a:fillRect/>
            </a:stretch>
          </p:blipFill>
          <p:spPr bwMode="ltGray">
            <a:xfrm>
              <a:off x="14755" y="4046663"/>
              <a:ext cx="812829" cy="281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itre 10"/>
          <p:cNvSpPr txBox="1">
            <a:spLocks/>
          </p:cNvSpPr>
          <p:nvPr/>
        </p:nvSpPr>
        <p:spPr>
          <a:xfrm>
            <a:off x="6300192" y="-7640"/>
            <a:ext cx="2843808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Jellyka, Saint-Andrew's Queen" panose="02000500000000000000" pitchFamily="2" charset="0"/>
                <a:ea typeface="+mj-ea"/>
                <a:cs typeface="+mj-cs"/>
              </a:rPr>
              <a:t>La spécialité SVT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Jellyka, Saint-Andrew's Queen" panose="02000500000000000000" pitchFamily="2" charset="0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66936"/>
            <a:ext cx="7992765" cy="589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>
            <a:grpSpLocks/>
          </p:cNvGrpSpPr>
          <p:nvPr/>
        </p:nvGrpSpPr>
        <p:grpSpPr bwMode="auto">
          <a:xfrm>
            <a:off x="0" y="0"/>
            <a:ext cx="9115425" cy="6858000"/>
            <a:chOff x="14755" y="0"/>
            <a:chExt cx="9114489" cy="6858000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ltGray">
            <a:xfrm>
              <a:off x="244021" y="29874"/>
              <a:ext cx="8885223" cy="6783721"/>
            </a:xfrm>
            <a:prstGeom prst="rect">
              <a:avLst/>
            </a:prstGeom>
            <a:solidFill>
              <a:srgbClr val="EDE7E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kumimoji="1" lang="fr-FR" altLang="fr-FR" sz="2400">
                <a:solidFill>
                  <a:srgbClr val="3C848C"/>
                </a:solidFill>
                <a:latin typeface="Times New Roman" pitchFamily="18" charset="0"/>
              </a:endParaRPr>
            </a:p>
          </p:txBody>
        </p:sp>
        <p:pic>
          <p:nvPicPr>
            <p:cNvPr id="5" name="Picture 4" descr="minispir"/>
            <p:cNvPicPr>
              <a:picLocks noChangeAspect="1" noChangeArrowheads="1"/>
            </p:cNvPicPr>
            <p:nvPr/>
          </p:nvPicPr>
          <p:blipFill>
            <a:blip r:embed="rId2" cstate="print"/>
            <a:srcRect l="14580" t="4396" b="5333"/>
            <a:stretch>
              <a:fillRect/>
            </a:stretch>
          </p:blipFill>
          <p:spPr bwMode="ltGray">
            <a:xfrm>
              <a:off x="14755" y="0"/>
              <a:ext cx="812829" cy="4199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minispir"/>
            <p:cNvPicPr>
              <a:picLocks noChangeAspect="1" noChangeArrowheads="1"/>
            </p:cNvPicPr>
            <p:nvPr/>
          </p:nvPicPr>
          <p:blipFill>
            <a:blip r:embed="rId2" cstate="print"/>
            <a:srcRect l="14580" t="39999" b="4291"/>
            <a:stretch>
              <a:fillRect/>
            </a:stretch>
          </p:blipFill>
          <p:spPr bwMode="ltGray">
            <a:xfrm>
              <a:off x="14755" y="4046663"/>
              <a:ext cx="812829" cy="281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itre 10"/>
          <p:cNvSpPr txBox="1">
            <a:spLocks/>
          </p:cNvSpPr>
          <p:nvPr/>
        </p:nvSpPr>
        <p:spPr>
          <a:xfrm>
            <a:off x="6300192" y="-7640"/>
            <a:ext cx="2843808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Jellyka, Saint-Andrew's Queen" panose="02000500000000000000" pitchFamily="2" charset="0"/>
                <a:ea typeface="+mj-ea"/>
                <a:cs typeface="+mj-cs"/>
              </a:rPr>
              <a:t>La spécialité SVT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Jellyka, Saint-Andrew's Queen" panose="02000500000000000000" pitchFamily="2" charset="0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36484"/>
            <a:ext cx="8128752" cy="606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>
            <a:grpSpLocks/>
          </p:cNvGrpSpPr>
          <p:nvPr/>
        </p:nvGrpSpPr>
        <p:grpSpPr bwMode="auto">
          <a:xfrm>
            <a:off x="14288" y="0"/>
            <a:ext cx="9115425" cy="6858000"/>
            <a:chOff x="14755" y="0"/>
            <a:chExt cx="9114489" cy="685800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ltGray">
            <a:xfrm>
              <a:off x="244021" y="29874"/>
              <a:ext cx="8885223" cy="6783721"/>
            </a:xfrm>
            <a:prstGeom prst="rect">
              <a:avLst/>
            </a:prstGeom>
            <a:solidFill>
              <a:srgbClr val="EDE7E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kumimoji="1" lang="fr-FR" altLang="fr-FR" sz="2400">
                <a:solidFill>
                  <a:srgbClr val="3C848C"/>
                </a:solidFill>
                <a:latin typeface="Times New Roman" pitchFamily="18" charset="0"/>
              </a:endParaRPr>
            </a:p>
          </p:txBody>
        </p:sp>
        <p:pic>
          <p:nvPicPr>
            <p:cNvPr id="6" name="Picture 4" descr="minispir"/>
            <p:cNvPicPr>
              <a:picLocks noChangeAspect="1" noChangeArrowheads="1"/>
            </p:cNvPicPr>
            <p:nvPr/>
          </p:nvPicPr>
          <p:blipFill>
            <a:blip r:embed="rId2" cstate="print"/>
            <a:srcRect l="14580" t="4396" b="5333"/>
            <a:stretch>
              <a:fillRect/>
            </a:stretch>
          </p:blipFill>
          <p:spPr bwMode="ltGray">
            <a:xfrm>
              <a:off x="14755" y="0"/>
              <a:ext cx="812829" cy="4199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 descr="minispir"/>
            <p:cNvPicPr>
              <a:picLocks noChangeAspect="1" noChangeArrowheads="1"/>
            </p:cNvPicPr>
            <p:nvPr/>
          </p:nvPicPr>
          <p:blipFill>
            <a:blip r:embed="rId2" cstate="print"/>
            <a:srcRect l="14580" t="39999" b="4291"/>
            <a:stretch>
              <a:fillRect/>
            </a:stretch>
          </p:blipFill>
          <p:spPr bwMode="ltGray">
            <a:xfrm>
              <a:off x="14755" y="4046663"/>
              <a:ext cx="812829" cy="281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ZoneTexte 7"/>
          <p:cNvSpPr txBox="1"/>
          <p:nvPr/>
        </p:nvSpPr>
        <p:spPr>
          <a:xfrm>
            <a:off x="4319588" y="77788"/>
            <a:ext cx="482441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, Saint-Andrew's Queen" panose="02000500000000000000" pitchFamily="2" charset="0"/>
              </a:rPr>
              <a:t>La spécialité arts plastiques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05009" y="368035"/>
            <a:ext cx="48228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, Saint-Andrew's Queen" panose="02000500000000000000" pitchFamily="2" charset="0"/>
              </a:rPr>
              <a:t>Quelles qualités cela nécessite ?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971550" y="1368425"/>
            <a:ext cx="8261350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C'est un </a:t>
            </a:r>
            <a:r>
              <a:rPr lang="fr-FR" sz="16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enseignement ouvert à tous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, même si l'enseignement optionnel d'arts plastiques n'a pas été suivi en classe de seconde. Il n'y a </a:t>
            </a:r>
            <a:r>
              <a:rPr lang="fr-FR" sz="16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de niveau requis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. Il n'y a pas besoin d'être doué techniquement par exemple.</a:t>
            </a:r>
          </a:p>
          <a:p>
            <a:pPr eaLnBrk="1" hangingPunct="1">
              <a:defRPr/>
            </a:pP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 CONTRE…</a:t>
            </a:r>
          </a:p>
          <a:p>
            <a:pPr eaLnBrk="1" hangingPunct="1">
              <a:defRPr/>
            </a:pP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Il vaut mieux être </a:t>
            </a:r>
            <a:r>
              <a:rPr lang="fr-FR" sz="16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CURIEUX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fr-FR" sz="16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OUVERT D'ESPRIT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6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ENTREPENANT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6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ACTIF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defRPr/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Il vaut mieux aimer </a:t>
            </a:r>
            <a:r>
              <a:rPr lang="fr-FR" sz="16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DÉCOUVRIR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FR" sz="16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OBSERVER DES ŒUVRES D'ART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defRPr/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Il vaut mieux aimer </a:t>
            </a:r>
            <a:r>
              <a:rPr lang="fr-FR" sz="16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POSER DES QUESTIONS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6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S'INFORMER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6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DÉBATTRE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					…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L'oral y occupe une place importante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55650" y="3930650"/>
            <a:ext cx="5400526" cy="585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, Saint-Andrew's Queen" panose="02000500000000000000" pitchFamily="2" charset="0"/>
              </a:rPr>
              <a:t>Comment en savoir plus ?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88975" y="4443413"/>
            <a:ext cx="8459788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On peut aller voir le site des arts plastiques sur le site du lycée (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MENU &gt; Arts Plastiques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)…</a:t>
            </a: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https://julien-gracq.paysdelaloire.e-lyco.fr/arts-plastiques-accueil/arts-plastiques/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69875" indent="-269875" eaLnBrk="1" hangingPunct="1">
              <a:defRPr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     … pour en savoir plus sur les </a:t>
            </a:r>
            <a:r>
              <a:rPr lang="fr-FR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épreuves du bac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dans cette discipline par exemple mais aussi voir des </a:t>
            </a:r>
            <a:r>
              <a:rPr lang="fr-FR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photos des expos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, des </a:t>
            </a:r>
            <a:r>
              <a:rPr lang="fr-FR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productions d'élèves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On peut aller voir 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M. Masson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, le professeur de la discipline (</a:t>
            </a: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il est là le mardi matin, mercredi après-midi et vendredi toute la journée, en salle 202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)… pour discuter et éventuellement assister à une séance, pour voir…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endParaRPr lang="fr-F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On peut aussi rencontrer les élèves de première qui suivent déjà cet enseignement.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14288" y="0"/>
            <a:ext cx="9115425" cy="6858000"/>
            <a:chOff x="14755" y="0"/>
            <a:chExt cx="9114489" cy="6858000"/>
          </a:xfrm>
        </p:grpSpPr>
        <p:sp>
          <p:nvSpPr>
            <p:cNvPr id="3" name="Rectangle 6"/>
            <p:cNvSpPr>
              <a:spLocks noChangeArrowheads="1"/>
            </p:cNvSpPr>
            <p:nvPr/>
          </p:nvSpPr>
          <p:spPr bwMode="ltGray">
            <a:xfrm>
              <a:off x="244021" y="29874"/>
              <a:ext cx="8885223" cy="6783721"/>
            </a:xfrm>
            <a:prstGeom prst="rect">
              <a:avLst/>
            </a:prstGeom>
            <a:solidFill>
              <a:srgbClr val="EDE7E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kumimoji="1" lang="fr-FR" altLang="fr-FR" sz="2400">
                <a:solidFill>
                  <a:srgbClr val="3C848C"/>
                </a:solidFill>
                <a:latin typeface="Times New Roman" pitchFamily="18" charset="0"/>
              </a:endParaRPr>
            </a:p>
          </p:txBody>
        </p:sp>
        <p:pic>
          <p:nvPicPr>
            <p:cNvPr id="4" name="Picture 4" descr="minispir"/>
            <p:cNvPicPr>
              <a:picLocks noChangeAspect="1" noChangeArrowheads="1"/>
            </p:cNvPicPr>
            <p:nvPr/>
          </p:nvPicPr>
          <p:blipFill>
            <a:blip r:embed="rId2" cstate="print"/>
            <a:srcRect l="14580" t="4396" b="5333"/>
            <a:stretch>
              <a:fillRect/>
            </a:stretch>
          </p:blipFill>
          <p:spPr bwMode="ltGray">
            <a:xfrm>
              <a:off x="14755" y="0"/>
              <a:ext cx="812829" cy="4199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5" descr="minispir"/>
            <p:cNvPicPr>
              <a:picLocks noChangeAspect="1" noChangeArrowheads="1"/>
            </p:cNvPicPr>
            <p:nvPr/>
          </p:nvPicPr>
          <p:blipFill>
            <a:blip r:embed="rId2" cstate="print"/>
            <a:srcRect l="14580" t="39999" b="4291"/>
            <a:stretch>
              <a:fillRect/>
            </a:stretch>
          </p:blipFill>
          <p:spPr bwMode="ltGray">
            <a:xfrm>
              <a:off x="14755" y="4046663"/>
              <a:ext cx="812829" cy="281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108"/>
            <a:ext cx="9186406" cy="688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1619672" y="2708920"/>
            <a:ext cx="6372200" cy="132343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40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, Saint-Andrew's Queen" panose="02000500000000000000" pitchFamily="2" charset="0"/>
              </a:rPr>
              <a:t>La spécialité histoire-géographie, géopolitique et sciences politiques en 1ère</a:t>
            </a:r>
            <a:endParaRPr lang="fr-FR" sz="4000" b="1" dirty="0"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ellyka, Saint-Andrew's Queen" panose="02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14288" y="0"/>
            <a:ext cx="9115425" cy="6858000"/>
            <a:chOff x="14755" y="0"/>
            <a:chExt cx="9114489" cy="6858000"/>
          </a:xfrm>
        </p:grpSpPr>
        <p:sp>
          <p:nvSpPr>
            <p:cNvPr id="3" name="Rectangle 6"/>
            <p:cNvSpPr>
              <a:spLocks noChangeArrowheads="1"/>
            </p:cNvSpPr>
            <p:nvPr/>
          </p:nvSpPr>
          <p:spPr bwMode="ltGray">
            <a:xfrm>
              <a:off x="244021" y="29874"/>
              <a:ext cx="8885223" cy="6783721"/>
            </a:xfrm>
            <a:prstGeom prst="rect">
              <a:avLst/>
            </a:prstGeom>
            <a:solidFill>
              <a:srgbClr val="EDE7E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kumimoji="1" lang="fr-FR" altLang="fr-FR" sz="2400">
                <a:solidFill>
                  <a:srgbClr val="3C848C"/>
                </a:solidFill>
                <a:latin typeface="Times New Roman" pitchFamily="18" charset="0"/>
              </a:endParaRPr>
            </a:p>
          </p:txBody>
        </p:sp>
        <p:pic>
          <p:nvPicPr>
            <p:cNvPr id="4" name="Picture 4" descr="minispir"/>
            <p:cNvPicPr>
              <a:picLocks noChangeAspect="1" noChangeArrowheads="1"/>
            </p:cNvPicPr>
            <p:nvPr/>
          </p:nvPicPr>
          <p:blipFill>
            <a:blip r:embed="rId2" cstate="print"/>
            <a:srcRect l="14580" t="4396" b="5333"/>
            <a:stretch>
              <a:fillRect/>
            </a:stretch>
          </p:blipFill>
          <p:spPr bwMode="ltGray">
            <a:xfrm>
              <a:off x="14755" y="0"/>
              <a:ext cx="812829" cy="4199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5" descr="minispir"/>
            <p:cNvPicPr>
              <a:picLocks noChangeAspect="1" noChangeArrowheads="1"/>
            </p:cNvPicPr>
            <p:nvPr/>
          </p:nvPicPr>
          <p:blipFill>
            <a:blip r:embed="rId2" cstate="print"/>
            <a:srcRect l="14580" t="39999" b="4291"/>
            <a:stretch>
              <a:fillRect/>
            </a:stretch>
          </p:blipFill>
          <p:spPr bwMode="ltGray">
            <a:xfrm>
              <a:off x="14755" y="4046663"/>
              <a:ext cx="812829" cy="281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ZoneTexte 5"/>
          <p:cNvSpPr txBox="1"/>
          <p:nvPr/>
        </p:nvSpPr>
        <p:spPr>
          <a:xfrm>
            <a:off x="4572000" y="77788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fr-FR" sz="40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, Saint-Andrew's Queen" panose="02000500000000000000" pitchFamily="2" charset="0"/>
              </a:rPr>
              <a:t>La spécialité HGGSP en 1ère</a:t>
            </a:r>
            <a:endParaRPr lang="fr-FR" sz="4000" b="1" dirty="0"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ellyka, Saint-Andrew's Queen" panose="02000500000000000000" pitchFamily="2" charset="0"/>
            </a:endParaRP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xmlns="" id="{FB7B0261-D5B7-4788-ABCA-8B8C466E982E}"/>
              </a:ext>
            </a:extLst>
          </p:cNvPr>
          <p:cNvSpPr txBox="1">
            <a:spLocks/>
          </p:cNvSpPr>
          <p:nvPr/>
        </p:nvSpPr>
        <p:spPr>
          <a:xfrm>
            <a:off x="827584" y="1412776"/>
            <a:ext cx="8316416" cy="522604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 objectif :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acquérir des clés de compréhension du monde contemporain.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Une spécialité pluridisciplinaire :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Histoire; Géographie; Géopolitique; Sciences politiques.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Une spécialité qui prépare à la poursuite et à la réussite dans le supérieur :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 l’Université ( Histoire ; Géographie ; Droit ; STAPS…);  aux classes préparatoires aux grandes écoles ; écoles de journalisme ; Instituts d’études politiques ; Écoles de commerce et de management …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14288" y="0"/>
            <a:ext cx="9115425" cy="6858000"/>
            <a:chOff x="14755" y="0"/>
            <a:chExt cx="9114489" cy="6858000"/>
          </a:xfrm>
        </p:grpSpPr>
        <p:sp>
          <p:nvSpPr>
            <p:cNvPr id="3" name="Rectangle 6"/>
            <p:cNvSpPr>
              <a:spLocks noChangeArrowheads="1"/>
            </p:cNvSpPr>
            <p:nvPr/>
          </p:nvSpPr>
          <p:spPr bwMode="ltGray">
            <a:xfrm>
              <a:off x="244021" y="29874"/>
              <a:ext cx="8885223" cy="6783721"/>
            </a:xfrm>
            <a:prstGeom prst="rect">
              <a:avLst/>
            </a:prstGeom>
            <a:solidFill>
              <a:srgbClr val="EDE7E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kumimoji="1" lang="fr-FR" altLang="fr-FR" sz="2400">
                <a:solidFill>
                  <a:srgbClr val="3C848C"/>
                </a:solidFill>
                <a:latin typeface="Times New Roman" pitchFamily="18" charset="0"/>
              </a:endParaRPr>
            </a:p>
          </p:txBody>
        </p:sp>
        <p:pic>
          <p:nvPicPr>
            <p:cNvPr id="4" name="Picture 4" descr="minispir"/>
            <p:cNvPicPr>
              <a:picLocks noChangeAspect="1" noChangeArrowheads="1"/>
            </p:cNvPicPr>
            <p:nvPr/>
          </p:nvPicPr>
          <p:blipFill>
            <a:blip r:embed="rId2" cstate="print"/>
            <a:srcRect l="14580" t="4396" b="5333"/>
            <a:stretch>
              <a:fillRect/>
            </a:stretch>
          </p:blipFill>
          <p:spPr bwMode="ltGray">
            <a:xfrm>
              <a:off x="14755" y="0"/>
              <a:ext cx="812829" cy="4199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5" descr="minispir"/>
            <p:cNvPicPr>
              <a:picLocks noChangeAspect="1" noChangeArrowheads="1"/>
            </p:cNvPicPr>
            <p:nvPr/>
          </p:nvPicPr>
          <p:blipFill>
            <a:blip r:embed="rId2" cstate="print"/>
            <a:srcRect l="14580" t="39999" b="4291"/>
            <a:stretch>
              <a:fillRect/>
            </a:stretch>
          </p:blipFill>
          <p:spPr bwMode="ltGray">
            <a:xfrm>
              <a:off x="14755" y="4046663"/>
              <a:ext cx="812829" cy="281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ZoneTexte 5"/>
          <p:cNvSpPr txBox="1"/>
          <p:nvPr/>
        </p:nvSpPr>
        <p:spPr>
          <a:xfrm>
            <a:off x="4572000" y="77788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fr-FR" sz="40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, Saint-Andrew's Queen" panose="02000500000000000000" pitchFamily="2" charset="0"/>
              </a:rPr>
              <a:t>La spécialité HGGSP en 1ère</a:t>
            </a:r>
            <a:endParaRPr lang="fr-FR" sz="4000" b="1" dirty="0"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ellyka, Saint-Andrew's Queen" panose="020005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BFA855-87AE-4D38-97BD-6C3C292CD1E1}"/>
              </a:ext>
            </a:extLst>
          </p:cNvPr>
          <p:cNvSpPr/>
          <p:nvPr/>
        </p:nvSpPr>
        <p:spPr>
          <a:xfrm>
            <a:off x="827584" y="1340768"/>
            <a:ext cx="8316416" cy="337015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 du programme : </a:t>
            </a:r>
          </a:p>
          <a:p>
            <a:pPr algn="just">
              <a:lnSpc>
                <a:spcPct val="150000"/>
              </a:lnSpc>
            </a:pPr>
            <a:r>
              <a:rPr lang="fr-F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thèmes :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S’informer : un regard critique sur les sources et modes de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Étudier les divisions politiques du monde : les frontières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Analyser les dynamiques des puissances internationales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Comprendre un régime politique : la démocratie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Analyser les relations entre États et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religion</a:t>
            </a:r>
          </a:p>
          <a:p>
            <a:pPr algn="just">
              <a:lnSpc>
                <a:spcPct val="150000"/>
              </a:lnSpc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ous-titre 8">
            <a:extLst>
              <a:ext uri="{FF2B5EF4-FFF2-40B4-BE49-F238E27FC236}">
                <a16:creationId xmlns:a16="http://schemas.microsoft.com/office/drawing/2014/main" xmlns="" id="{D939A648-7256-48FC-9171-688D1AA537F8}"/>
              </a:ext>
            </a:extLst>
          </p:cNvPr>
          <p:cNvSpPr txBox="1">
            <a:spLocks/>
          </p:cNvSpPr>
          <p:nvPr/>
        </p:nvSpPr>
        <p:spPr>
          <a:xfrm>
            <a:off x="827584" y="4437112"/>
            <a:ext cx="8316416" cy="978729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Méthodes de travail et capacités à acquérir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C5E4E49D-E859-4EC7-AF95-A1DB30B5B11D}"/>
              </a:ext>
            </a:extLst>
          </p:cNvPr>
          <p:cNvSpPr txBox="1"/>
          <p:nvPr/>
        </p:nvSpPr>
        <p:spPr>
          <a:xfrm>
            <a:off x="827584" y="5229200"/>
            <a:ext cx="8316416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cours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prise de note; expression orale ; analyse, expression écrite.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05C0697E-B2B6-4A90-AC9F-FD0BD19F2C9F}"/>
              </a:ext>
            </a:extLst>
          </p:cNvPr>
          <p:cNvSpPr txBox="1"/>
          <p:nvPr/>
        </p:nvSpPr>
        <p:spPr>
          <a:xfrm>
            <a:off x="827584" y="5568929"/>
            <a:ext cx="8316416" cy="87357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dehors des cours :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Recherches documentaires ; Travail individuel de manière autonome ; Travail en binôme sur l’actualité internationale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108"/>
            <a:ext cx="9186406" cy="688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619672" y="3068960"/>
            <a:ext cx="6372200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4000" b="1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, Saint-Andrew's Queen" panose="02000500000000000000" pitchFamily="2" charset="0"/>
              </a:rPr>
              <a:t>La spécialité H, L, P</a:t>
            </a:r>
            <a:endParaRPr lang="fr-FR" sz="4000" b="1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ellyka, Saint-Andrew's Queen" panose="02000500000000000000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40671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92696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Qu’est-ce 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Quelles compétences travaillées 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 quoi faire 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0" y="0"/>
            <a:ext cx="9115425" cy="6858000"/>
            <a:chOff x="14755" y="0"/>
            <a:chExt cx="9114489" cy="6858000"/>
          </a:xfrm>
        </p:grpSpPr>
        <p:sp>
          <p:nvSpPr>
            <p:cNvPr id="3" name="Rectangle 6"/>
            <p:cNvSpPr>
              <a:spLocks noChangeArrowheads="1"/>
            </p:cNvSpPr>
            <p:nvPr/>
          </p:nvSpPr>
          <p:spPr bwMode="ltGray">
            <a:xfrm>
              <a:off x="244021" y="29874"/>
              <a:ext cx="8885223" cy="6783721"/>
            </a:xfrm>
            <a:prstGeom prst="rect">
              <a:avLst/>
            </a:prstGeom>
            <a:solidFill>
              <a:srgbClr val="EDE7E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kumimoji="1" lang="fr-FR" altLang="fr-FR" sz="2400">
                <a:solidFill>
                  <a:srgbClr val="3C848C"/>
                </a:solidFill>
                <a:latin typeface="Times New Roman" pitchFamily="18" charset="0"/>
              </a:endParaRPr>
            </a:p>
          </p:txBody>
        </p:sp>
        <p:pic>
          <p:nvPicPr>
            <p:cNvPr id="4" name="Picture 4" descr="minispir"/>
            <p:cNvPicPr>
              <a:picLocks noChangeAspect="1" noChangeArrowheads="1"/>
            </p:cNvPicPr>
            <p:nvPr/>
          </p:nvPicPr>
          <p:blipFill>
            <a:blip r:embed="rId2" cstate="print"/>
            <a:srcRect l="14580" t="4396" b="5333"/>
            <a:stretch>
              <a:fillRect/>
            </a:stretch>
          </p:blipFill>
          <p:spPr bwMode="ltGray">
            <a:xfrm>
              <a:off x="14755" y="0"/>
              <a:ext cx="812829" cy="4199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5" descr="minispir"/>
            <p:cNvPicPr>
              <a:picLocks noChangeAspect="1" noChangeArrowheads="1"/>
            </p:cNvPicPr>
            <p:nvPr/>
          </p:nvPicPr>
          <p:blipFill>
            <a:blip r:embed="rId2" cstate="print"/>
            <a:srcRect l="14580" t="39999" b="4291"/>
            <a:stretch>
              <a:fillRect/>
            </a:stretch>
          </p:blipFill>
          <p:spPr bwMode="ltGray">
            <a:xfrm>
              <a:off x="14755" y="4046663"/>
              <a:ext cx="812829" cy="281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ZoneTexte 5"/>
          <p:cNvSpPr txBox="1"/>
          <p:nvPr/>
        </p:nvSpPr>
        <p:spPr>
          <a:xfrm>
            <a:off x="5868144" y="0"/>
            <a:ext cx="32758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fr-FR" sz="4000" b="1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, Saint-Andrew's Queen" panose="02000500000000000000" pitchFamily="2" charset="0"/>
              </a:rPr>
              <a:t>La spécialité H L P</a:t>
            </a:r>
            <a:endParaRPr lang="fr-FR" sz="4000" b="1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ellyka, Saint-Andrew's Queen" panose="02000500000000000000" pitchFamily="2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540568" y="70711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 comme humanités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683568" y="16288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Faire ses humanités : retourner aux sources de la culture classique, fréquenter les auteurs antiques pour s’imprégner de leurs idées et styles.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Améliorer ses capacités d’argumentation à l’écrit.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Maîtriser l’art de la rhétorique pour construire des discours, débattre et s’exprimer avec clarté et rigueur.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14288" y="0"/>
            <a:ext cx="9115425" cy="6858000"/>
            <a:chOff x="14755" y="0"/>
            <a:chExt cx="9114489" cy="6858000"/>
          </a:xfrm>
        </p:grpSpPr>
        <p:sp>
          <p:nvSpPr>
            <p:cNvPr id="3" name="Rectangle 6"/>
            <p:cNvSpPr>
              <a:spLocks noChangeArrowheads="1"/>
            </p:cNvSpPr>
            <p:nvPr/>
          </p:nvSpPr>
          <p:spPr bwMode="ltGray">
            <a:xfrm>
              <a:off x="244021" y="29874"/>
              <a:ext cx="8885223" cy="6783721"/>
            </a:xfrm>
            <a:prstGeom prst="rect">
              <a:avLst/>
            </a:prstGeom>
            <a:solidFill>
              <a:srgbClr val="EDE7E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kumimoji="1" lang="fr-FR" altLang="fr-FR" sz="2400">
                <a:solidFill>
                  <a:srgbClr val="3C848C"/>
                </a:solidFill>
                <a:latin typeface="Times New Roman" pitchFamily="18" charset="0"/>
              </a:endParaRPr>
            </a:p>
          </p:txBody>
        </p:sp>
        <p:pic>
          <p:nvPicPr>
            <p:cNvPr id="4" name="Picture 4" descr="minispir"/>
            <p:cNvPicPr>
              <a:picLocks noChangeAspect="1" noChangeArrowheads="1"/>
            </p:cNvPicPr>
            <p:nvPr/>
          </p:nvPicPr>
          <p:blipFill>
            <a:blip r:embed="rId2" cstate="print"/>
            <a:srcRect l="14580" t="4396" b="5333"/>
            <a:stretch>
              <a:fillRect/>
            </a:stretch>
          </p:blipFill>
          <p:spPr bwMode="ltGray">
            <a:xfrm>
              <a:off x="14755" y="0"/>
              <a:ext cx="812829" cy="4199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5" descr="minispir"/>
            <p:cNvPicPr>
              <a:picLocks noChangeAspect="1" noChangeArrowheads="1"/>
            </p:cNvPicPr>
            <p:nvPr/>
          </p:nvPicPr>
          <p:blipFill>
            <a:blip r:embed="rId2" cstate="print"/>
            <a:srcRect l="14580" t="39999" b="4291"/>
            <a:stretch>
              <a:fillRect/>
            </a:stretch>
          </p:blipFill>
          <p:spPr bwMode="ltGray">
            <a:xfrm>
              <a:off x="14755" y="4046663"/>
              <a:ext cx="812829" cy="281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ZoneTexte 9"/>
          <p:cNvSpPr txBox="1"/>
          <p:nvPr/>
        </p:nvSpPr>
        <p:spPr>
          <a:xfrm>
            <a:off x="5868144" y="0"/>
            <a:ext cx="32758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fr-FR" sz="4000" b="1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ellyka, Saint-Andrew's Queen" panose="02000500000000000000" pitchFamily="2" charset="0"/>
              </a:rPr>
              <a:t>La spécialité H L P</a:t>
            </a:r>
            <a:endParaRPr lang="fr-FR" sz="4000" b="1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ellyka, Saint-Andrew's Queen" panose="02000500000000000000" pitchFamily="2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4288" y="1061864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  comme littérature et P comme Philosophie.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755576" y="220486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Lire, analyser et interpréter des extraits de  textes de Homère à Philippe Claudel ou Amélie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Nothomb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Commenter des œuvres intégrales en lien avec les thèmes au programme.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Apprendre à conceptualiser, à dépasser ses préjugés, à former son esprit critique au contact de Socrate, Pascal et Hannah Arendt.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Associer ces compétences philosophiques et littéraires pour se penser et penser le monde.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1144</Words>
  <Application>Microsoft Office PowerPoint</Application>
  <PresentationFormat>Affichage à l'écran (4:3)</PresentationFormat>
  <Paragraphs>162</Paragraphs>
  <Slides>28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9" baseType="lpstr">
      <vt:lpstr>Microsoft YaHei</vt:lpstr>
      <vt:lpstr>Arial</vt:lpstr>
      <vt:lpstr>Bodoni MT Poster Compressed</vt:lpstr>
      <vt:lpstr>Calibri</vt:lpstr>
      <vt:lpstr>Courier New</vt:lpstr>
      <vt:lpstr>Jellyka, Saint-Andrew's Queen</vt:lpstr>
      <vt:lpstr>Mangal</vt:lpstr>
      <vt:lpstr>StarSymbol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Lycee des Mauges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Spécialité H, L, P</dc:title>
  <dc:creator>LUCIEN Elisabeth</dc:creator>
  <cp:lastModifiedBy>proadj</cp:lastModifiedBy>
  <cp:revision>25</cp:revision>
  <dcterms:created xsi:type="dcterms:W3CDTF">2019-12-17T13:42:06Z</dcterms:created>
  <dcterms:modified xsi:type="dcterms:W3CDTF">2020-11-26T10:29:58Z</dcterms:modified>
</cp:coreProperties>
</file>